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Hind Vadodara"/>
      <p:regular r:id="rId44"/>
      <p:bold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Fira Sans Extra Condensed Medium"/>
      <p:regular r:id="rId50"/>
      <p:bold r:id="rId51"/>
      <p:italic r:id="rId52"/>
      <p:boldItalic r:id="rId53"/>
    </p:embeddedFont>
    <p:embeddedFont>
      <p:font typeface="Hind Vadodara Light"/>
      <p:regular r:id="rId54"/>
      <p:bold r:id="rId55"/>
    </p:embeddedFont>
    <p:embeddedFont>
      <p:font typeface="Hind Vadodara Medium"/>
      <p:regular r:id="rId56"/>
      <p:bold r:id="rId57"/>
    </p:embeddedFont>
    <p:embeddedFont>
      <p:font typeface="Teko Light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0" roundtripDataSignature="AMtx7mjoC8yWkpubFDwntWdx+/DPRpSM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HindVadodara-regular.fntdata"/><Relationship Id="rId43" Type="http://schemas.openxmlformats.org/officeDocument/2006/relationships/slide" Target="slides/slide38.xml"/><Relationship Id="rId46" Type="http://schemas.openxmlformats.org/officeDocument/2006/relationships/font" Target="fonts/Montserrat-regular.fntdata"/><Relationship Id="rId45" Type="http://schemas.openxmlformats.org/officeDocument/2006/relationships/font" Target="fonts/HindVadodar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customschemas.google.com/relationships/presentationmetadata" Target="meta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ExtraCondensedMedium-bold.fntdata"/><Relationship Id="rId50" Type="http://schemas.openxmlformats.org/officeDocument/2006/relationships/font" Target="fonts/FiraSansExtraCondensedMedium-regular.fntdata"/><Relationship Id="rId53" Type="http://schemas.openxmlformats.org/officeDocument/2006/relationships/font" Target="fonts/FiraSansExtraCondensedMedium-boldItalic.fntdata"/><Relationship Id="rId52" Type="http://schemas.openxmlformats.org/officeDocument/2006/relationships/font" Target="fonts/FiraSansExtraCondensedMedium-italic.fntdata"/><Relationship Id="rId11" Type="http://schemas.openxmlformats.org/officeDocument/2006/relationships/slide" Target="slides/slide6.xml"/><Relationship Id="rId55" Type="http://schemas.openxmlformats.org/officeDocument/2006/relationships/font" Target="fonts/HindVadodaraLight-bold.fntdata"/><Relationship Id="rId10" Type="http://schemas.openxmlformats.org/officeDocument/2006/relationships/slide" Target="slides/slide5.xml"/><Relationship Id="rId54" Type="http://schemas.openxmlformats.org/officeDocument/2006/relationships/font" Target="fonts/HindVadodaraLight-regular.fntdata"/><Relationship Id="rId13" Type="http://schemas.openxmlformats.org/officeDocument/2006/relationships/slide" Target="slides/slide8.xml"/><Relationship Id="rId57" Type="http://schemas.openxmlformats.org/officeDocument/2006/relationships/font" Target="fonts/HindVadodaraMedium-bold.fntdata"/><Relationship Id="rId12" Type="http://schemas.openxmlformats.org/officeDocument/2006/relationships/slide" Target="slides/slide7.xml"/><Relationship Id="rId56" Type="http://schemas.openxmlformats.org/officeDocument/2006/relationships/font" Target="fonts/HindVadodaraMedium-regular.fntdata"/><Relationship Id="rId15" Type="http://schemas.openxmlformats.org/officeDocument/2006/relationships/slide" Target="slides/slide10.xml"/><Relationship Id="rId59" Type="http://schemas.openxmlformats.org/officeDocument/2006/relationships/font" Target="fonts/TekoLight-bold.fntdata"/><Relationship Id="rId14" Type="http://schemas.openxmlformats.org/officeDocument/2006/relationships/slide" Target="slides/slide9.xml"/><Relationship Id="rId58" Type="http://schemas.openxmlformats.org/officeDocument/2006/relationships/font" Target="fonts/Teko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63238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0"/>
          <p:cNvSpPr txBox="1"/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40"/>
          <p:cNvSpPr txBox="1"/>
          <p:nvPr>
            <p:ph idx="1" type="subTitle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 txBox="1"/>
          <p:nvPr>
            <p:ph type="ctrTitle"/>
          </p:nvPr>
        </p:nvSpPr>
        <p:spPr>
          <a:xfrm>
            <a:off x="4007825" y="1945343"/>
            <a:ext cx="45357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3" name="Google Shape;63;p49"/>
          <p:cNvSpPr txBox="1"/>
          <p:nvPr>
            <p:ph idx="1" type="subTitle"/>
          </p:nvPr>
        </p:nvSpPr>
        <p:spPr>
          <a:xfrm>
            <a:off x="5621050" y="2620363"/>
            <a:ext cx="2922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49"/>
          <p:cNvSpPr txBox="1"/>
          <p:nvPr>
            <p:ph idx="2" type="title"/>
          </p:nvPr>
        </p:nvSpPr>
        <p:spPr>
          <a:xfrm>
            <a:off x="2595072" y="2093275"/>
            <a:ext cx="1053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 txBox="1"/>
          <p:nvPr>
            <p:ph type="ctrTitle"/>
          </p:nvPr>
        </p:nvSpPr>
        <p:spPr>
          <a:xfrm flipH="1">
            <a:off x="5408076" y="1087185"/>
            <a:ext cx="2250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7" name="Google Shape;67;p50"/>
          <p:cNvSpPr txBox="1"/>
          <p:nvPr>
            <p:ph idx="1" type="subTitle"/>
          </p:nvPr>
        </p:nvSpPr>
        <p:spPr>
          <a:xfrm flipH="1">
            <a:off x="1483662" y="4161895"/>
            <a:ext cx="22500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" name="Google Shape;68;p50"/>
          <p:cNvSpPr txBox="1"/>
          <p:nvPr>
            <p:ph idx="2" type="ctrTitle"/>
          </p:nvPr>
        </p:nvSpPr>
        <p:spPr>
          <a:xfrm flipH="1">
            <a:off x="1505901" y="3702014"/>
            <a:ext cx="22056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9" name="Google Shape;69;p50"/>
          <p:cNvSpPr txBox="1"/>
          <p:nvPr>
            <p:ph idx="3" type="subTitle"/>
          </p:nvPr>
        </p:nvSpPr>
        <p:spPr>
          <a:xfrm flipH="1">
            <a:off x="5408076" y="1497548"/>
            <a:ext cx="22500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0" name="Google Shape;70;p50"/>
          <p:cNvSpPr txBox="1"/>
          <p:nvPr>
            <p:ph idx="4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1"/>
          <p:cNvSpPr txBox="1"/>
          <p:nvPr>
            <p:ph type="title"/>
          </p:nvPr>
        </p:nvSpPr>
        <p:spPr>
          <a:xfrm>
            <a:off x="2208600" y="1016100"/>
            <a:ext cx="4726800" cy="31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2"/>
          <p:cNvSpPr txBox="1"/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5" name="Google Shape;75;p52"/>
          <p:cNvSpPr txBox="1"/>
          <p:nvPr>
            <p:ph idx="1" type="subTitle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3"/>
          <p:cNvSpPr txBox="1"/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4"/>
          <p:cNvSpPr txBox="1"/>
          <p:nvPr>
            <p:ph type="ctrTitle"/>
          </p:nvPr>
        </p:nvSpPr>
        <p:spPr>
          <a:xfrm flipH="1">
            <a:off x="6552430" y="2010857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0" name="Google Shape;80;p54"/>
          <p:cNvSpPr txBox="1"/>
          <p:nvPr>
            <p:ph idx="1" type="subTitle"/>
          </p:nvPr>
        </p:nvSpPr>
        <p:spPr>
          <a:xfrm flipH="1">
            <a:off x="6472706" y="2473075"/>
            <a:ext cx="1719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1" name="Google Shape;81;p54"/>
          <p:cNvSpPr txBox="1"/>
          <p:nvPr>
            <p:ph idx="2" type="ctrTitle"/>
          </p:nvPr>
        </p:nvSpPr>
        <p:spPr>
          <a:xfrm flipH="1">
            <a:off x="3791699" y="2463578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2" name="Google Shape;82;p54"/>
          <p:cNvSpPr txBox="1"/>
          <p:nvPr>
            <p:ph idx="3" type="subTitle"/>
          </p:nvPr>
        </p:nvSpPr>
        <p:spPr>
          <a:xfrm flipH="1">
            <a:off x="3791699" y="2938421"/>
            <a:ext cx="15606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3" name="Google Shape;83;p54"/>
          <p:cNvSpPr txBox="1"/>
          <p:nvPr>
            <p:ph idx="4" type="ctrTitle"/>
          </p:nvPr>
        </p:nvSpPr>
        <p:spPr>
          <a:xfrm flipH="1">
            <a:off x="1071599" y="2010857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4" name="Google Shape;84;p54"/>
          <p:cNvSpPr txBox="1"/>
          <p:nvPr>
            <p:ph idx="5" type="subTitle"/>
          </p:nvPr>
        </p:nvSpPr>
        <p:spPr>
          <a:xfrm flipH="1">
            <a:off x="1071600" y="2473075"/>
            <a:ext cx="15606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5" name="Google Shape;85;p54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5"/>
          <p:cNvSpPr txBox="1"/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8" name="Google Shape;88;p55"/>
          <p:cNvSpPr txBox="1"/>
          <p:nvPr>
            <p:ph idx="1" type="subTitle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9" name="Google Shape;89;p55"/>
          <p:cNvSpPr txBox="1"/>
          <p:nvPr>
            <p:ph idx="2" type="ctrTitle"/>
          </p:nvPr>
        </p:nvSpPr>
        <p:spPr>
          <a:xfrm flipH="1">
            <a:off x="5150318" y="2085436"/>
            <a:ext cx="1821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55"/>
          <p:cNvSpPr txBox="1"/>
          <p:nvPr>
            <p:ph idx="3" type="subTitle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1" name="Google Shape;91;p55"/>
          <p:cNvSpPr txBox="1"/>
          <p:nvPr>
            <p:ph idx="4" type="ctrTitle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" name="Google Shape;92;p55"/>
          <p:cNvSpPr txBox="1"/>
          <p:nvPr>
            <p:ph idx="5" type="subTitle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55"/>
          <p:cNvSpPr txBox="1"/>
          <p:nvPr>
            <p:ph idx="6" type="ctrTitle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4" name="Google Shape;94;p55"/>
          <p:cNvSpPr txBox="1"/>
          <p:nvPr>
            <p:ph idx="7" type="subTitle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" name="Google Shape;95;p55"/>
          <p:cNvSpPr txBox="1"/>
          <p:nvPr>
            <p:ph idx="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ms 2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6"/>
          <p:cNvSpPr txBox="1"/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8" name="Google Shape;98;p56"/>
          <p:cNvSpPr txBox="1"/>
          <p:nvPr>
            <p:ph idx="1" type="subTitle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9" name="Google Shape;99;p56"/>
          <p:cNvSpPr txBox="1"/>
          <p:nvPr>
            <p:ph idx="2" type="ctrTitle"/>
          </p:nvPr>
        </p:nvSpPr>
        <p:spPr>
          <a:xfrm flipH="1">
            <a:off x="5754257" y="3249841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0" name="Google Shape;100;p56"/>
          <p:cNvSpPr txBox="1"/>
          <p:nvPr>
            <p:ph idx="3" type="subTitle"/>
          </p:nvPr>
        </p:nvSpPr>
        <p:spPr>
          <a:xfrm flipH="1">
            <a:off x="5754257" y="3646373"/>
            <a:ext cx="2285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1" name="Google Shape;101;p56"/>
          <p:cNvSpPr txBox="1"/>
          <p:nvPr>
            <p:ph idx="4" type="ctrTitle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2" name="Google Shape;102;p56"/>
          <p:cNvSpPr txBox="1"/>
          <p:nvPr>
            <p:ph idx="5" type="subTitle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3" name="Google Shape;103;p56"/>
          <p:cNvSpPr txBox="1"/>
          <p:nvPr>
            <p:ph idx="6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2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7"/>
          <p:cNvSpPr txBox="1"/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6" name="Google Shape;106;p57"/>
          <p:cNvSpPr txBox="1"/>
          <p:nvPr>
            <p:ph idx="1" type="subTitle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7" name="Google Shape;107;p57"/>
          <p:cNvSpPr txBox="1"/>
          <p:nvPr>
            <p:ph idx="2" type="title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3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8"/>
          <p:cNvSpPr txBox="1"/>
          <p:nvPr>
            <p:ph type="ctrTitle"/>
          </p:nvPr>
        </p:nvSpPr>
        <p:spPr>
          <a:xfrm>
            <a:off x="619650" y="2247705"/>
            <a:ext cx="25599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58"/>
          <p:cNvSpPr txBox="1"/>
          <p:nvPr>
            <p:ph idx="1" type="subTitle"/>
          </p:nvPr>
        </p:nvSpPr>
        <p:spPr>
          <a:xfrm>
            <a:off x="619650" y="2837337"/>
            <a:ext cx="2559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58"/>
          <p:cNvSpPr txBox="1"/>
          <p:nvPr>
            <p:ph idx="2" type="title"/>
          </p:nvPr>
        </p:nvSpPr>
        <p:spPr>
          <a:xfrm>
            <a:off x="4145650" y="2884438"/>
            <a:ext cx="2240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1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" name="Google Shape;13;p41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9"/>
          <p:cNvSpPr txBox="1"/>
          <p:nvPr>
            <p:ph idx="1" type="body"/>
          </p:nvPr>
        </p:nvSpPr>
        <p:spPr>
          <a:xfrm>
            <a:off x="2069575" y="1357150"/>
            <a:ext cx="5140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4" name="Google Shape;114;p59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0"/>
          <p:cNvSpPr txBox="1"/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" name="Google Shape;117;p60"/>
          <p:cNvSpPr txBox="1"/>
          <p:nvPr>
            <p:ph idx="1" type="subTitle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60"/>
          <p:cNvSpPr txBox="1"/>
          <p:nvPr/>
        </p:nvSpPr>
        <p:spPr>
          <a:xfrm>
            <a:off x="621618" y="3589129"/>
            <a:ext cx="2418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including icons by </a:t>
            </a: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400" u="none" cap="none" strike="noStrike">
              <a:solidFill>
                <a:schemeClr val="dk1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5">
  <p:cSld name="CUSTOM_6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2"/>
          <p:cNvSpPr txBox="1"/>
          <p:nvPr>
            <p:ph type="ctrTitle"/>
          </p:nvPr>
        </p:nvSpPr>
        <p:spPr>
          <a:xfrm flipH="1">
            <a:off x="2726850" y="2897239"/>
            <a:ext cx="36903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" name="Google Shape;16;p42"/>
          <p:cNvSpPr txBox="1"/>
          <p:nvPr>
            <p:ph idx="1" type="subTitle"/>
          </p:nvPr>
        </p:nvSpPr>
        <p:spPr>
          <a:xfrm flipH="1">
            <a:off x="3292050" y="3488360"/>
            <a:ext cx="2559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42"/>
          <p:cNvSpPr txBox="1"/>
          <p:nvPr>
            <p:ph idx="2" type="title"/>
          </p:nvPr>
        </p:nvSpPr>
        <p:spPr>
          <a:xfrm flipH="1">
            <a:off x="3451650" y="1351346"/>
            <a:ext cx="2240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4"/>
          <p:cNvSpPr txBox="1"/>
          <p:nvPr>
            <p:ph type="ctrTitle"/>
          </p:nvPr>
        </p:nvSpPr>
        <p:spPr>
          <a:xfrm flipH="1">
            <a:off x="2543653" y="1245955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p44"/>
          <p:cNvSpPr txBox="1"/>
          <p:nvPr>
            <p:ph idx="1" type="subTitle"/>
          </p:nvPr>
        </p:nvSpPr>
        <p:spPr>
          <a:xfrm flipH="1">
            <a:off x="2266603" y="1627785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44"/>
          <p:cNvSpPr txBox="1"/>
          <p:nvPr>
            <p:ph idx="2" type="ctrTitle"/>
          </p:nvPr>
        </p:nvSpPr>
        <p:spPr>
          <a:xfrm flipH="1">
            <a:off x="2543653" y="357528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" name="Google Shape;24;p44"/>
          <p:cNvSpPr txBox="1"/>
          <p:nvPr>
            <p:ph idx="3" type="subTitle"/>
          </p:nvPr>
        </p:nvSpPr>
        <p:spPr>
          <a:xfrm flipH="1">
            <a:off x="2266608" y="3958300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" name="Google Shape;25;p44"/>
          <p:cNvSpPr txBox="1"/>
          <p:nvPr>
            <p:ph idx="4" type="ctrTitle"/>
          </p:nvPr>
        </p:nvSpPr>
        <p:spPr>
          <a:xfrm flipH="1">
            <a:off x="2543653" y="2410347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44"/>
          <p:cNvSpPr txBox="1"/>
          <p:nvPr>
            <p:ph idx="5" type="subTitle"/>
          </p:nvPr>
        </p:nvSpPr>
        <p:spPr>
          <a:xfrm flipH="1">
            <a:off x="2266608" y="2792175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" name="Google Shape;27;p44"/>
          <p:cNvSpPr txBox="1"/>
          <p:nvPr>
            <p:ph idx="6" type="ctrTitle"/>
          </p:nvPr>
        </p:nvSpPr>
        <p:spPr>
          <a:xfrm flipH="1">
            <a:off x="5039747" y="2410346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" name="Google Shape;28;p44"/>
          <p:cNvSpPr txBox="1"/>
          <p:nvPr>
            <p:ph idx="7" type="subTitle"/>
          </p:nvPr>
        </p:nvSpPr>
        <p:spPr>
          <a:xfrm flipH="1">
            <a:off x="4762697" y="2793356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9" name="Google Shape;29;p44"/>
          <p:cNvSpPr txBox="1"/>
          <p:nvPr>
            <p:ph idx="8" type="ctrTitle"/>
          </p:nvPr>
        </p:nvSpPr>
        <p:spPr>
          <a:xfrm flipH="1">
            <a:off x="5039747" y="3575283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0" name="Google Shape;30;p44"/>
          <p:cNvSpPr txBox="1"/>
          <p:nvPr>
            <p:ph idx="9" type="subTitle"/>
          </p:nvPr>
        </p:nvSpPr>
        <p:spPr>
          <a:xfrm flipH="1">
            <a:off x="4762697" y="3958293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1" name="Google Shape;31;p44"/>
          <p:cNvSpPr txBox="1"/>
          <p:nvPr>
            <p:ph idx="13" type="ctrTitle"/>
          </p:nvPr>
        </p:nvSpPr>
        <p:spPr>
          <a:xfrm flipH="1">
            <a:off x="5039747" y="1245955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2" name="Google Shape;32;p44"/>
          <p:cNvSpPr txBox="1"/>
          <p:nvPr>
            <p:ph idx="14" type="subTitle"/>
          </p:nvPr>
        </p:nvSpPr>
        <p:spPr>
          <a:xfrm flipH="1">
            <a:off x="4762697" y="1627785"/>
            <a:ext cx="21147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3" name="Google Shape;33;p44"/>
          <p:cNvSpPr txBox="1"/>
          <p:nvPr>
            <p:ph idx="15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5"/>
          <p:cNvSpPr txBox="1"/>
          <p:nvPr>
            <p:ph idx="1" type="subTitle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36" name="Google Shape;36;p45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4">
  <p:cSld name="CUSTOM_6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6"/>
          <p:cNvSpPr txBox="1"/>
          <p:nvPr>
            <p:ph type="ctrTitle"/>
          </p:nvPr>
        </p:nvSpPr>
        <p:spPr>
          <a:xfrm flipH="1">
            <a:off x="4847211" y="2553180"/>
            <a:ext cx="36903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" name="Google Shape;39;p46"/>
          <p:cNvSpPr txBox="1"/>
          <p:nvPr>
            <p:ph idx="1" type="subTitle"/>
          </p:nvPr>
        </p:nvSpPr>
        <p:spPr>
          <a:xfrm flipH="1">
            <a:off x="5977611" y="2837721"/>
            <a:ext cx="2559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" name="Google Shape;40;p46"/>
          <p:cNvSpPr txBox="1"/>
          <p:nvPr>
            <p:ph idx="2" type="title"/>
          </p:nvPr>
        </p:nvSpPr>
        <p:spPr>
          <a:xfrm flipH="1">
            <a:off x="2133750" y="2079350"/>
            <a:ext cx="2000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7"/>
          <p:cNvSpPr txBox="1"/>
          <p:nvPr>
            <p:ph idx="1" type="body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3" name="Google Shape;43;p4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8"/>
          <p:cNvSpPr txBox="1"/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" name="Google Shape;46;p48"/>
          <p:cNvSpPr txBox="1"/>
          <p:nvPr>
            <p:ph idx="1" type="subTitle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48"/>
          <p:cNvSpPr txBox="1"/>
          <p:nvPr>
            <p:ph idx="2" type="title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48" name="Google Shape;48;p48"/>
          <p:cNvSpPr txBox="1"/>
          <p:nvPr>
            <p:ph idx="3" type="ctrTitle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" name="Google Shape;49;p48"/>
          <p:cNvSpPr txBox="1"/>
          <p:nvPr>
            <p:ph idx="4" type="subTitle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" name="Google Shape;50;p48"/>
          <p:cNvSpPr txBox="1"/>
          <p:nvPr>
            <p:ph idx="5" type="title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1" name="Google Shape;51;p48"/>
          <p:cNvSpPr txBox="1"/>
          <p:nvPr>
            <p:ph idx="6" type="ctrTitle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2" name="Google Shape;52;p48"/>
          <p:cNvSpPr txBox="1"/>
          <p:nvPr>
            <p:ph idx="7" type="subTitle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" name="Google Shape;53;p48"/>
          <p:cNvSpPr txBox="1"/>
          <p:nvPr>
            <p:ph idx="8" type="title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4" name="Google Shape;54;p48"/>
          <p:cNvSpPr txBox="1"/>
          <p:nvPr>
            <p:ph idx="9" type="ctrTitle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5" name="Google Shape;55;p48"/>
          <p:cNvSpPr txBox="1"/>
          <p:nvPr>
            <p:ph idx="13" type="subTitle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" name="Google Shape;56;p48"/>
          <p:cNvSpPr txBox="1"/>
          <p:nvPr>
            <p:ph idx="14" type="title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7" name="Google Shape;57;p48"/>
          <p:cNvSpPr txBox="1"/>
          <p:nvPr>
            <p:ph idx="15" type="ctrTitle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48"/>
          <p:cNvSpPr txBox="1"/>
          <p:nvPr>
            <p:ph idx="16" type="subTitle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" name="Google Shape;59;p48"/>
          <p:cNvSpPr txBox="1"/>
          <p:nvPr>
            <p:ph idx="17" type="title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0" name="Google Shape;60;p48"/>
          <p:cNvSpPr txBox="1"/>
          <p:nvPr>
            <p:ph idx="18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b="0" i="0" sz="2400" u="none" cap="none" strike="noStrik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b="0" i="0" sz="2400" u="none" cap="none" strike="noStrik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b="0" i="0" sz="2400" u="none" cap="none" strike="noStrik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b="0" i="0" sz="2400" u="none" cap="none" strike="noStrik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b="0" i="0" sz="2400" u="none" cap="none" strike="noStrik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b="0" i="0" sz="2400" u="none" cap="none" strike="noStrik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b="0" i="0" sz="2400" u="none" cap="none" strike="noStrik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b="0" i="0" sz="2400" u="none" cap="none" strike="noStrik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b="0" i="0" sz="2400" u="none" cap="none" strike="noStrik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b="0" i="0" sz="18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 b="0" i="0" sz="14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b="0" i="0" sz="12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b="0" i="0" sz="12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b="0" i="0" sz="12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b="0" i="0" sz="12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b="0" i="0" sz="12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b="0" i="0" sz="12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b="0" i="0" sz="12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jpg"/><Relationship Id="rId4" Type="http://schemas.openxmlformats.org/officeDocument/2006/relationships/hyperlink" Target="https://courses.lumenlearning.com/suny-potsdam-organicchemistry2/chapter/10-7-additions-involving-cyclic-intermediates/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jpg"/><Relationship Id="rId4" Type="http://schemas.openxmlformats.org/officeDocument/2006/relationships/image" Target="../media/image65.gif"/><Relationship Id="rId5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5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jpg"/><Relationship Id="rId4" Type="http://schemas.openxmlformats.org/officeDocument/2006/relationships/hyperlink" Target="https://pubs.rsc.org/en/content/articlehtml/2013/cs/c3cs35459h" TargetMode="External"/><Relationship Id="rId5" Type="http://schemas.openxmlformats.org/officeDocument/2006/relationships/image" Target="../media/image46.png"/><Relationship Id="rId6" Type="http://schemas.openxmlformats.org/officeDocument/2006/relationships/hyperlink" Target="https://pubs.rsc.org/en/content/articlehtml/2013/cs/c3cs35459h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rockland.com/resources/sds-page-technique/" TargetMode="External"/><Relationship Id="rId4" Type="http://schemas.openxmlformats.org/officeDocument/2006/relationships/image" Target="../media/image6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oi.org/10.1186/1471-2105-7-47" TargetMode="External"/><Relationship Id="rId4" Type="http://schemas.openxmlformats.org/officeDocument/2006/relationships/hyperlink" Target="https://thebiogrid.org/31384/summary/saccharomyces-cerevisiae/hog1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i.org/10.1021/bi0506775" TargetMode="External"/><Relationship Id="rId4" Type="http://schemas.openxmlformats.org/officeDocument/2006/relationships/hyperlink" Target="https://thebiogrid.org/36147/summary/saccharomyces-cerevisiae/pho85.html" TargetMode="External"/><Relationship Id="rId5" Type="http://schemas.openxmlformats.org/officeDocument/2006/relationships/hyperlink" Target="https://thebiogrid.org/35316/summary/saccharomyces-cerevisiae/rim11.html" TargetMode="External"/><Relationship Id="rId6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Relationship Id="rId4" Type="http://schemas.openxmlformats.org/officeDocument/2006/relationships/image" Target="../media/image6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ncyclopedia.pub/8051" TargetMode="External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technologynetworks.com/neuroscience/application-notes/tau-protein-aggregation-assay-relevance-to-alzheimers-disease-and-tauopathies-research-326535" TargetMode="External"/><Relationship Id="rId4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ncbi.nlm.nih.gov/pmc/articles/PMC4285623/" TargetMode="External"/><Relationship Id="rId4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"/>
          <p:cNvSpPr txBox="1"/>
          <p:nvPr>
            <p:ph type="ctrTitle"/>
          </p:nvPr>
        </p:nvSpPr>
        <p:spPr>
          <a:xfrm>
            <a:off x="1152850" y="1232325"/>
            <a:ext cx="61245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accent1"/>
                </a:solidFill>
              </a:rPr>
              <a:t>Alzheimer’s Research 2023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6" name="Google Shape;126;p1"/>
          <p:cNvSpPr txBox="1"/>
          <p:nvPr>
            <p:ph idx="1" type="subTitle"/>
          </p:nvPr>
        </p:nvSpPr>
        <p:spPr>
          <a:xfrm>
            <a:off x="1424475" y="2915625"/>
            <a:ext cx="36417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accent1"/>
                </a:solidFill>
              </a:rPr>
              <a:t>Paul Martino, Kara Dawson, Emma Ryan, Abigail Wheeler, William Valentine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 txBox="1"/>
          <p:nvPr>
            <p:ph type="title"/>
          </p:nvPr>
        </p:nvSpPr>
        <p:spPr>
          <a:xfrm>
            <a:off x="1803000" y="1767175"/>
            <a:ext cx="5538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7200">
                <a:solidFill>
                  <a:schemeClr val="accent1"/>
                </a:solidFill>
              </a:rPr>
              <a:t>Methodology/Results </a:t>
            </a:r>
            <a:endParaRPr sz="7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1113" y="82975"/>
            <a:ext cx="6421775" cy="497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1"/>
          <p:cNvPicPr preferRelativeResize="0"/>
          <p:nvPr/>
        </p:nvPicPr>
        <p:blipFill rotWithShape="1">
          <a:blip r:embed="rId4">
            <a:alphaModFix amt="35000"/>
          </a:blip>
          <a:srcRect b="39222" l="25687" r="68688" t="53394"/>
          <a:stretch/>
        </p:blipFill>
        <p:spPr>
          <a:xfrm rot="-4989061">
            <a:off x="5571300" y="1940062"/>
            <a:ext cx="1310077" cy="96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1"/>
                </a:solidFill>
              </a:rPr>
              <a:t>Autodock Vina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12"/>
          <p:cNvSpPr txBox="1"/>
          <p:nvPr>
            <p:ph idx="1" type="body"/>
          </p:nvPr>
        </p:nvSpPr>
        <p:spPr>
          <a:xfrm>
            <a:off x="457350" y="1046225"/>
            <a:ext cx="3128100" cy="24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Models Protein-ligand binding patterns 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Preliminary search for kinase inhibitors</a:t>
            </a:r>
            <a:endParaRPr sz="2100"/>
          </a:p>
        </p:txBody>
      </p:sp>
      <p:pic>
        <p:nvPicPr>
          <p:cNvPr id="200" name="Google Shape;200;p12"/>
          <p:cNvPicPr preferRelativeResize="0"/>
          <p:nvPr/>
        </p:nvPicPr>
        <p:blipFill rotWithShape="1">
          <a:blip r:embed="rId3">
            <a:alphaModFix/>
          </a:blip>
          <a:srcRect b="0" l="34322" r="0" t="0"/>
          <a:stretch/>
        </p:blipFill>
        <p:spPr>
          <a:xfrm>
            <a:off x="5637675" y="1238700"/>
            <a:ext cx="2663249" cy="3389251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875" y="32377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2351000" y="3365888"/>
            <a:ext cx="1500800" cy="75041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2"/>
          <p:cNvSpPr txBox="1"/>
          <p:nvPr/>
        </p:nvSpPr>
        <p:spPr>
          <a:xfrm>
            <a:off x="7643100" y="1238700"/>
            <a:ext cx="150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(kcal/mol)</a:t>
            </a:r>
            <a:endParaRPr b="1" i="0" sz="900" u="none" cap="none" strike="noStrike"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1"/>
                </a:solidFill>
              </a:rPr>
              <a:t>Autodock Vina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09" name="Google Shape;209;p13"/>
          <p:cNvPicPr preferRelativeResize="0"/>
          <p:nvPr/>
        </p:nvPicPr>
        <p:blipFill rotWithShape="1">
          <a:blip r:embed="rId3">
            <a:alphaModFix/>
          </a:blip>
          <a:srcRect b="12265" l="11279" r="32070" t="30120"/>
          <a:stretch/>
        </p:blipFill>
        <p:spPr>
          <a:xfrm flipH="1">
            <a:off x="253548" y="1339275"/>
            <a:ext cx="4188802" cy="2396474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0" name="Google Shape;210;p13"/>
          <p:cNvPicPr preferRelativeResize="0"/>
          <p:nvPr/>
        </p:nvPicPr>
        <p:blipFill rotWithShape="1">
          <a:blip r:embed="rId4">
            <a:alphaModFix/>
          </a:blip>
          <a:srcRect b="30120" l="37667" r="13902" t="17694"/>
          <a:stretch/>
        </p:blipFill>
        <p:spPr>
          <a:xfrm>
            <a:off x="4824325" y="1339275"/>
            <a:ext cx="4038499" cy="2447574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1"/>
                </a:solidFill>
              </a:rPr>
              <a:t>Autodock Vina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16" name="Google Shape;21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3634850"/>
            <a:ext cx="3130676" cy="1091625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" name="Google Shape;217;p14"/>
          <p:cNvPicPr preferRelativeResize="0"/>
          <p:nvPr/>
        </p:nvPicPr>
        <p:blipFill rotWithShape="1">
          <a:blip r:embed="rId4">
            <a:alphaModFix/>
          </a:blip>
          <a:srcRect b="33324" l="3551" r="33598" t="37069"/>
          <a:stretch/>
        </p:blipFill>
        <p:spPr>
          <a:xfrm>
            <a:off x="394972" y="999987"/>
            <a:ext cx="8354064" cy="2213549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14"/>
          <p:cNvPicPr preferRelativeResize="0"/>
          <p:nvPr/>
        </p:nvPicPr>
        <p:blipFill rotWithShape="1">
          <a:blip r:embed="rId5">
            <a:alphaModFix/>
          </a:blip>
          <a:srcRect b="27356" l="33816" r="45106" t="52348"/>
          <a:stretch/>
        </p:blipFill>
        <p:spPr>
          <a:xfrm>
            <a:off x="1484450" y="3464125"/>
            <a:ext cx="2645698" cy="1433076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1"/>
                </a:solidFill>
              </a:rPr>
              <a:t>MS Labeling Experiments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4" name="Google Shape;224;p15"/>
          <p:cNvSpPr txBox="1"/>
          <p:nvPr>
            <p:ph idx="1" type="subTitle"/>
          </p:nvPr>
        </p:nvSpPr>
        <p:spPr>
          <a:xfrm flipH="1">
            <a:off x="226275" y="1482000"/>
            <a:ext cx="3654900" cy="31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A way to “paint” proteins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Also called footprinting</a:t>
            </a:r>
            <a:endParaRPr sz="2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100"/>
              <a:t>Visualize binding interactions and protein shape </a:t>
            </a:r>
            <a:endParaRPr sz="2100"/>
          </a:p>
        </p:txBody>
      </p:sp>
      <p:pic>
        <p:nvPicPr>
          <p:cNvPr id="225" name="Google Shape;22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557383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3249258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3725" y="1591958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3500" y="3181558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5"/>
          <p:cNvPicPr preferRelativeResize="0"/>
          <p:nvPr/>
        </p:nvPicPr>
        <p:blipFill rotWithShape="1">
          <a:blip r:embed="rId5">
            <a:alphaModFix/>
          </a:blip>
          <a:srcRect b="6770" l="0" r="0" t="4835"/>
          <a:stretch/>
        </p:blipFill>
        <p:spPr>
          <a:xfrm>
            <a:off x="6903725" y="1658378"/>
            <a:ext cx="1219200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5"/>
          <p:cNvPicPr preferRelativeResize="0"/>
          <p:nvPr/>
        </p:nvPicPr>
        <p:blipFill rotWithShape="1">
          <a:blip r:embed="rId5">
            <a:alphaModFix/>
          </a:blip>
          <a:srcRect b="6663" l="0" r="0" t="4941"/>
          <a:stretch/>
        </p:blipFill>
        <p:spPr>
          <a:xfrm>
            <a:off x="6783500" y="3249253"/>
            <a:ext cx="1219200" cy="10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5"/>
          <p:cNvSpPr/>
          <p:nvPr/>
        </p:nvSpPr>
        <p:spPr>
          <a:xfrm>
            <a:off x="7272750" y="3392350"/>
            <a:ext cx="321900" cy="315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823" y="588525"/>
            <a:ext cx="4838625" cy="3628977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7" name="Google Shape;237;p16"/>
          <p:cNvSpPr txBox="1"/>
          <p:nvPr/>
        </p:nvSpPr>
        <p:spPr>
          <a:xfrm>
            <a:off x="5842200" y="757625"/>
            <a:ext cx="28032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Vadodara Light"/>
              <a:buChar char="-"/>
            </a:pPr>
            <a:r>
              <a:rPr b="0" i="0" lang="en" sz="20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Labeling performed in the gas phase through nanospray device</a:t>
            </a:r>
            <a:endParaRPr b="0" i="0" sz="2000" u="none" cap="none" strike="noStrike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ind Vadodara Light"/>
              <a:buChar char="-"/>
            </a:pPr>
            <a:r>
              <a:rPr b="0" i="0" lang="en" sz="20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Carbene “paints” protein</a:t>
            </a:r>
            <a:endParaRPr b="0" i="0" sz="2000" u="none" cap="none" strike="noStrike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238" name="Google Shape;238;p16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0588" y="2727125"/>
            <a:ext cx="3366425" cy="647675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9" name="Google Shape;239;p16"/>
          <p:cNvSpPr txBox="1"/>
          <p:nvPr/>
        </p:nvSpPr>
        <p:spPr>
          <a:xfrm>
            <a:off x="-150650" y="4806775"/>
            <a:ext cx="82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2700" lvl="0" marL="355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rgbClr val="85A7F2"/>
                </a:solidFill>
                <a:latin typeface="Hind Vadodara"/>
                <a:ea typeface="Hind Vadodara"/>
                <a:cs typeface="Hind Vadodara"/>
                <a:sym typeface="Hind Vadodara"/>
              </a:rPr>
              <a:t>Welker, M. (n.d.). </a:t>
            </a:r>
            <a:r>
              <a:rPr b="0" i="1" lang="en" sz="500" u="none" cap="none" strike="noStrike">
                <a:solidFill>
                  <a:srgbClr val="85A7F2"/>
                </a:solidFill>
                <a:latin typeface="Hind Vadodara"/>
                <a:ea typeface="Hind Vadodara"/>
                <a:cs typeface="Hind Vadodara"/>
                <a:sym typeface="Hind Vadodara"/>
              </a:rPr>
              <a:t>Organic Chemistry II</a:t>
            </a:r>
            <a:r>
              <a:rPr b="0" i="0" lang="en" sz="500" u="none" cap="none" strike="noStrike">
                <a:solidFill>
                  <a:srgbClr val="85A7F2"/>
                </a:solidFill>
                <a:latin typeface="Hind Vadodara"/>
                <a:ea typeface="Hind Vadodara"/>
                <a:cs typeface="Hind Vadodara"/>
                <a:sym typeface="Hind Vadodara"/>
              </a:rPr>
              <a:t>. 10.7. Additions involving cyclic intermediates | Organic Chemistry II. https://courses.lumenlearning.com/suny-potsdam-organicchemistry2/chapter/10-7-additions-involving-cyclic-intermediates/ </a:t>
            </a:r>
            <a:endParaRPr b="0" i="0" sz="500" u="none" cap="none" strike="noStrike">
              <a:solidFill>
                <a:srgbClr val="85A7F2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240" name="Google Shape;240;p16"/>
          <p:cNvSpPr/>
          <p:nvPr/>
        </p:nvSpPr>
        <p:spPr>
          <a:xfrm>
            <a:off x="5607175" y="2749675"/>
            <a:ext cx="1035300" cy="61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2200" y="2743613"/>
            <a:ext cx="614700" cy="614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2" name="Google Shape;242;p16"/>
          <p:cNvSpPr/>
          <p:nvPr/>
        </p:nvSpPr>
        <p:spPr>
          <a:xfrm>
            <a:off x="7039025" y="2858650"/>
            <a:ext cx="481500" cy="16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6"/>
          <p:cNvSpPr/>
          <p:nvPr/>
        </p:nvSpPr>
        <p:spPr>
          <a:xfrm>
            <a:off x="6843050" y="3194525"/>
            <a:ext cx="481500" cy="16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6"/>
          <p:cNvSpPr/>
          <p:nvPr/>
        </p:nvSpPr>
        <p:spPr>
          <a:xfrm>
            <a:off x="6319225" y="3194525"/>
            <a:ext cx="217800" cy="16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6"/>
          <p:cNvSpPr/>
          <p:nvPr/>
        </p:nvSpPr>
        <p:spPr>
          <a:xfrm>
            <a:off x="5754400" y="3194525"/>
            <a:ext cx="217800" cy="16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6"/>
          <p:cNvSpPr txBox="1"/>
          <p:nvPr/>
        </p:nvSpPr>
        <p:spPr>
          <a:xfrm>
            <a:off x="6224613" y="3073625"/>
            <a:ext cx="31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H</a:t>
            </a:r>
            <a:endParaRPr b="0" i="0" sz="13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247" name="Google Shape;247;p16"/>
          <p:cNvSpPr txBox="1"/>
          <p:nvPr/>
        </p:nvSpPr>
        <p:spPr>
          <a:xfrm>
            <a:off x="5754400" y="3073625"/>
            <a:ext cx="31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H</a:t>
            </a:r>
            <a:endParaRPr b="0" i="0" sz="13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1"/>
                </a:solidFill>
              </a:rPr>
              <a:t>Labeling Experiments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3" name="Google Shape;253;p17"/>
          <p:cNvSpPr txBox="1"/>
          <p:nvPr/>
        </p:nvSpPr>
        <p:spPr>
          <a:xfrm>
            <a:off x="695650" y="1144825"/>
            <a:ext cx="45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254" name="Google Shape;25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4730050" y="1682813"/>
            <a:ext cx="3221176" cy="2415875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" name="Google Shape;255;p17"/>
          <p:cNvSpPr/>
          <p:nvPr/>
        </p:nvSpPr>
        <p:spPr>
          <a:xfrm>
            <a:off x="6053950" y="2273025"/>
            <a:ext cx="33300" cy="447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7"/>
          <p:cNvSpPr/>
          <p:nvPr/>
        </p:nvSpPr>
        <p:spPr>
          <a:xfrm>
            <a:off x="6201600" y="2273025"/>
            <a:ext cx="33300" cy="447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7"/>
          <p:cNvSpPr/>
          <p:nvPr/>
        </p:nvSpPr>
        <p:spPr>
          <a:xfrm flipH="1">
            <a:off x="6127786" y="2406300"/>
            <a:ext cx="33300" cy="302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7"/>
          <p:cNvSpPr/>
          <p:nvPr/>
        </p:nvSpPr>
        <p:spPr>
          <a:xfrm>
            <a:off x="5946725" y="2823000"/>
            <a:ext cx="395400" cy="333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7"/>
          <p:cNvSpPr/>
          <p:nvPr/>
        </p:nvSpPr>
        <p:spPr>
          <a:xfrm>
            <a:off x="6580050" y="2406300"/>
            <a:ext cx="76200" cy="858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7"/>
          <p:cNvSpPr/>
          <p:nvPr/>
        </p:nvSpPr>
        <p:spPr>
          <a:xfrm>
            <a:off x="6580050" y="2571750"/>
            <a:ext cx="76200" cy="8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7"/>
          <p:cNvSpPr/>
          <p:nvPr/>
        </p:nvSpPr>
        <p:spPr>
          <a:xfrm>
            <a:off x="6580050" y="2737200"/>
            <a:ext cx="76200" cy="85800"/>
          </a:xfrm>
          <a:prstGeom prst="rect">
            <a:avLst/>
          </a:prstGeom>
          <a:solidFill>
            <a:srgbClr val="DAA3FF"/>
          </a:solidFill>
          <a:ln cap="flat" cmpd="sng" w="9525">
            <a:solidFill>
              <a:srgbClr val="DAA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7"/>
          <p:cNvSpPr txBox="1"/>
          <p:nvPr/>
        </p:nvSpPr>
        <p:spPr>
          <a:xfrm>
            <a:off x="6606225" y="2318400"/>
            <a:ext cx="1056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E06666"/>
                </a:solidFill>
                <a:latin typeface="Hind Vadodara"/>
                <a:ea typeface="Hind Vadodara"/>
                <a:cs typeface="Hind Vadodara"/>
                <a:sym typeface="Hind Vadodara"/>
              </a:rPr>
              <a:t>Unlabeled Protein</a:t>
            </a:r>
            <a:endParaRPr b="1" i="0" sz="700" u="none" cap="none" strike="noStrike">
              <a:solidFill>
                <a:schemeClr val="dk2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pic>
        <p:nvPicPr>
          <p:cNvPr id="263" name="Google Shape;263;p17"/>
          <p:cNvPicPr preferRelativeResize="0"/>
          <p:nvPr/>
        </p:nvPicPr>
        <p:blipFill rotWithShape="1">
          <a:blip r:embed="rId4">
            <a:alphaModFix/>
          </a:blip>
          <a:srcRect b="14659" l="0" r="0" t="12218"/>
          <a:stretch/>
        </p:blipFill>
        <p:spPr>
          <a:xfrm>
            <a:off x="1437500" y="1360262"/>
            <a:ext cx="2480850" cy="3224899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4" name="Google Shape;264;p17"/>
          <p:cNvSpPr txBox="1"/>
          <p:nvPr/>
        </p:nvSpPr>
        <p:spPr>
          <a:xfrm>
            <a:off x="6606225" y="2483850"/>
            <a:ext cx="807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lt1"/>
                </a:solidFill>
                <a:latin typeface="Hind Vadodara"/>
                <a:ea typeface="Hind Vadodara"/>
                <a:cs typeface="Hind Vadodara"/>
                <a:sym typeface="Hind Vadodara"/>
              </a:rPr>
              <a:t>DZN Gas</a:t>
            </a:r>
            <a:endParaRPr b="0" i="0" sz="16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265" name="Google Shape;265;p17"/>
          <p:cNvSpPr txBox="1"/>
          <p:nvPr/>
        </p:nvSpPr>
        <p:spPr>
          <a:xfrm>
            <a:off x="6606225" y="2814750"/>
            <a:ext cx="9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chemeClr val="dk2"/>
                </a:solidFill>
                <a:latin typeface="Hind Vadodara"/>
                <a:ea typeface="Hind Vadodara"/>
                <a:cs typeface="Hind Vadodara"/>
                <a:sym typeface="Hind Vadodara"/>
              </a:rPr>
              <a:t>Carbene Labeled Protein</a:t>
            </a:r>
            <a:endParaRPr b="0" i="0" sz="16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266" name="Google Shape;26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1049" y="2317482"/>
            <a:ext cx="395400" cy="26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1049" y="2440032"/>
            <a:ext cx="395400" cy="263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1049" y="2580932"/>
            <a:ext cx="395400" cy="26343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7"/>
          <p:cNvSpPr/>
          <p:nvPr/>
        </p:nvSpPr>
        <p:spPr>
          <a:xfrm>
            <a:off x="6580050" y="2902650"/>
            <a:ext cx="76200" cy="85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7"/>
          <p:cNvSpPr txBox="1"/>
          <p:nvPr/>
        </p:nvSpPr>
        <p:spPr>
          <a:xfrm>
            <a:off x="6606150" y="2649300"/>
            <a:ext cx="712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DAA3FF"/>
                </a:solidFill>
                <a:latin typeface="Hind Vadodara"/>
                <a:ea typeface="Hind Vadodara"/>
                <a:cs typeface="Hind Vadodara"/>
                <a:sym typeface="Hind Vadodara"/>
              </a:rPr>
              <a:t>UV Light</a:t>
            </a:r>
            <a:endParaRPr b="1" i="0" sz="700" u="none" cap="none" strike="noStrike">
              <a:solidFill>
                <a:srgbClr val="DAA3FF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1"/>
                </a:solidFill>
              </a:rPr>
              <a:t>Labeled Results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76" name="Google Shape;2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8075" y="1216075"/>
            <a:ext cx="2419350" cy="2968749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7" name="Google Shape;2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0750" y="1216075"/>
            <a:ext cx="2324360" cy="2968750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8" name="Google Shape;278;p18"/>
          <p:cNvSpPr txBox="1"/>
          <p:nvPr/>
        </p:nvSpPr>
        <p:spPr>
          <a:xfrm>
            <a:off x="1458950" y="4425000"/>
            <a:ext cx="25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With Regorafenib</a:t>
            </a:r>
            <a:endParaRPr b="0" i="0" sz="14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279" name="Google Shape;279;p18"/>
          <p:cNvSpPr txBox="1"/>
          <p:nvPr/>
        </p:nvSpPr>
        <p:spPr>
          <a:xfrm>
            <a:off x="5050725" y="4425000"/>
            <a:ext cx="23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Without Regorafenib</a:t>
            </a:r>
            <a:endParaRPr b="0" i="0" sz="14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THT Explanation</a:t>
            </a:r>
            <a:endParaRPr/>
          </a:p>
        </p:txBody>
      </p:sp>
      <p:pic>
        <p:nvPicPr>
          <p:cNvPr id="285" name="Google Shape;2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4813" y="1763075"/>
            <a:ext cx="6959275" cy="16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975" y="1960455"/>
            <a:ext cx="1222575" cy="12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9"/>
          <p:cNvSpPr txBox="1"/>
          <p:nvPr/>
        </p:nvSpPr>
        <p:spPr>
          <a:xfrm>
            <a:off x="800100" y="4563775"/>
            <a:ext cx="75438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&lt;a href="https://www.flaticon.com/free-icons/eye-care" title="eye care icons"&gt;Eye care icons created by pojok d - Flaticon&lt;/a&gt;                                                                                                                     &lt;a href="https://www.flaticon.com/free-icons/bottle" title="bottle icons"&gt;Bottle icons created by Freepik - Flaticon&lt;/a&gt;                                                                                                                           Protein test could lead to earlier and better diagnosis of Parkinson’s (2021, December 13th, Retrieved July 6th, 2023, NUFFIELD DEPARTMENT OF CLINICAL NEUROSCIENCES Medical Sciences Division, from  https://www.ndcn.ox.ac.uk/news/protein-test-could-lead-to-earlier-and-better-diagnosis-of-parkinsons         </a:t>
            </a:r>
            <a:endParaRPr b="0" i="0" sz="700" u="none" cap="none" strike="noStrike">
              <a:solidFill>
                <a:schemeClr val="accent2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accent2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pic>
        <p:nvPicPr>
          <p:cNvPr id="288" name="Google Shape;28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08750" y="1412628"/>
            <a:ext cx="629983" cy="63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"/>
          <p:cNvSpPr txBox="1"/>
          <p:nvPr>
            <p:ph type="title"/>
          </p:nvPr>
        </p:nvSpPr>
        <p:spPr>
          <a:xfrm>
            <a:off x="2941800" y="1519658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9900" y="152400"/>
            <a:ext cx="6664192" cy="4838698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4" name="Google Shape;294;p20"/>
          <p:cNvSpPr/>
          <p:nvPr/>
        </p:nvSpPr>
        <p:spPr>
          <a:xfrm>
            <a:off x="4572000" y="799725"/>
            <a:ext cx="197100" cy="213600"/>
          </a:xfrm>
          <a:prstGeom prst="noSmoking">
            <a:avLst>
              <a:gd fmla="val 1875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/>
          <p:nvPr>
            <p:ph type="title"/>
          </p:nvPr>
        </p:nvSpPr>
        <p:spPr>
          <a:xfrm>
            <a:off x="86800" y="283600"/>
            <a:ext cx="86958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1"/>
                </a:solidFill>
              </a:rPr>
              <a:t>PICUP Procedure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00" name="Google Shape;30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100" y="1098163"/>
            <a:ext cx="2903798" cy="2786124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1" name="Google Shape;301;p2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5751" y="1069900"/>
            <a:ext cx="5256125" cy="3003700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2" name="Google Shape;302;p21"/>
          <p:cNvSpPr/>
          <p:nvPr/>
        </p:nvSpPr>
        <p:spPr>
          <a:xfrm>
            <a:off x="7419825" y="3400601"/>
            <a:ext cx="1295100" cy="67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1"/>
          <p:cNvSpPr txBox="1"/>
          <p:nvPr/>
        </p:nvSpPr>
        <p:spPr>
          <a:xfrm>
            <a:off x="874125" y="4510075"/>
            <a:ext cx="75438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85A7F2"/>
                </a:solidFill>
                <a:latin typeface="Hind Vadodara"/>
                <a:ea typeface="Hind Vadodara"/>
                <a:cs typeface="Hind Vadodara"/>
                <a:sym typeface="Hind Vadodara"/>
              </a:rPr>
              <a:t>George W. Prestonab &amp; Andrew J. Wilson (2013, February 13th) Photo-induced covalent cross-linking for the analysis of biomolecular interactions. Retrieved July 3rd, 2023, from  </a:t>
            </a:r>
            <a:r>
              <a:rPr b="0" i="0" lang="en" sz="700" u="sng" cap="none" strike="noStrike">
                <a:solidFill>
                  <a:srgbClr val="85A7F2"/>
                </a:solidFill>
                <a:latin typeface="Hind Vadodara"/>
                <a:ea typeface="Hind Vadodara"/>
                <a:cs typeface="Hind Vadodara"/>
                <a:sym typeface="Hind Vadodar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https://pubs.rsc.org/en/content/articlehtml/2013/cs/c3cs35459h</a:t>
            </a:r>
            <a:r>
              <a:rPr b="0" i="0" lang="en" sz="700" u="none" cap="none" strike="noStrike">
                <a:solidFill>
                  <a:srgbClr val="85A7F2"/>
                </a:solidFill>
                <a:latin typeface="Hind Vadodara"/>
                <a:ea typeface="Hind Vadodara"/>
                <a:cs typeface="Hind Vadodara"/>
                <a:sym typeface="Hind Vadodara"/>
              </a:rPr>
              <a:t>  </a:t>
            </a:r>
            <a:endParaRPr b="0" i="0" sz="700" u="none" cap="none" strike="noStrike">
              <a:solidFill>
                <a:srgbClr val="85A7F2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                                                                                                                                                                                                                         </a:t>
            </a:r>
            <a:endParaRPr b="0" i="0" sz="1300" u="none" cap="none" strike="noStrike">
              <a:solidFill>
                <a:schemeClr val="accent2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"/>
          <p:cNvSpPr txBox="1"/>
          <p:nvPr>
            <p:ph idx="1" type="subTitle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09" name="Google Shape;309;p22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SDS-PAGE Gels</a:t>
            </a:r>
            <a:endParaRPr/>
          </a:p>
        </p:txBody>
      </p:sp>
      <p:pic>
        <p:nvPicPr>
          <p:cNvPr id="310" name="Google Shape;310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400" y="1362940"/>
            <a:ext cx="8050800" cy="3422460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1" name="Google Shape;311;p22"/>
          <p:cNvSpPr txBox="1"/>
          <p:nvPr/>
        </p:nvSpPr>
        <p:spPr>
          <a:xfrm>
            <a:off x="540750" y="4727100"/>
            <a:ext cx="816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Rockland Resource Library SDS-PAGE Technique, from https://www.rockland.com/resources/sds-page-technique/</a:t>
            </a:r>
            <a:endParaRPr b="0" i="0" sz="700" u="none" cap="none" strike="noStrike">
              <a:solidFill>
                <a:schemeClr val="accent2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accent2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1"/>
                </a:solidFill>
              </a:rPr>
              <a:t>PICUP Results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17" name="Google Shape;31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6775" y="980358"/>
            <a:ext cx="6325878" cy="3925093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3"/>
          <p:cNvSpPr txBox="1"/>
          <p:nvPr/>
        </p:nvSpPr>
        <p:spPr>
          <a:xfrm>
            <a:off x="1313325" y="913600"/>
            <a:ext cx="13962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Ladder</a:t>
            </a:r>
            <a:endParaRPr b="0" i="0" sz="1400" u="none" cap="none" strike="noStrike">
              <a:solidFill>
                <a:schemeClr val="dk2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19" name="Google Shape;319;p23"/>
          <p:cNvSpPr txBox="1"/>
          <p:nvPr/>
        </p:nvSpPr>
        <p:spPr>
          <a:xfrm>
            <a:off x="1887800" y="913600"/>
            <a:ext cx="7722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Control </a:t>
            </a:r>
            <a:endParaRPr b="0" i="0" sz="1400" u="none" cap="none" strike="noStrike">
              <a:solidFill>
                <a:schemeClr val="dk2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20" name="Google Shape;320;p23"/>
          <p:cNvSpPr txBox="1"/>
          <p:nvPr/>
        </p:nvSpPr>
        <p:spPr>
          <a:xfrm>
            <a:off x="2512150" y="913600"/>
            <a:ext cx="7722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Vehicle</a:t>
            </a:r>
            <a:endParaRPr b="0" i="0" sz="1400" u="none" cap="none" strike="noStrike">
              <a:solidFill>
                <a:schemeClr val="dk2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Control </a:t>
            </a:r>
            <a:endParaRPr b="0" i="0" sz="1400" u="none" cap="none" strike="noStrike">
              <a:solidFill>
                <a:schemeClr val="dk2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21" name="Google Shape;321;p23"/>
          <p:cNvSpPr txBox="1"/>
          <p:nvPr/>
        </p:nvSpPr>
        <p:spPr>
          <a:xfrm>
            <a:off x="3232350" y="913600"/>
            <a:ext cx="540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Reg 9.0 uM </a:t>
            </a:r>
            <a:endParaRPr b="0" i="0" sz="1400" u="none" cap="none" strike="noStrike">
              <a:solidFill>
                <a:schemeClr val="dk2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22" name="Google Shape;322;p23"/>
          <p:cNvSpPr txBox="1"/>
          <p:nvPr/>
        </p:nvSpPr>
        <p:spPr>
          <a:xfrm>
            <a:off x="3799800" y="913600"/>
            <a:ext cx="540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Reg 19 uM </a:t>
            </a:r>
            <a:endParaRPr b="0" i="0" sz="1400" u="none" cap="none" strike="noStrike">
              <a:solidFill>
                <a:schemeClr val="dk2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23" name="Google Shape;323;p23"/>
          <p:cNvSpPr txBox="1"/>
          <p:nvPr/>
        </p:nvSpPr>
        <p:spPr>
          <a:xfrm>
            <a:off x="4375350" y="913600"/>
            <a:ext cx="540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Reg37 uM </a:t>
            </a:r>
            <a:endParaRPr b="0" i="0" sz="1400" u="none" cap="none" strike="noStrike">
              <a:solidFill>
                <a:schemeClr val="dk2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24" name="Google Shape;324;p23"/>
          <p:cNvSpPr txBox="1"/>
          <p:nvPr/>
        </p:nvSpPr>
        <p:spPr>
          <a:xfrm>
            <a:off x="5132450" y="913600"/>
            <a:ext cx="5409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Reg 74 uM  </a:t>
            </a:r>
            <a:endParaRPr b="0" i="0" sz="1400" u="none" cap="none" strike="noStrike">
              <a:solidFill>
                <a:schemeClr val="dk2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25" name="Google Shape;325;p23"/>
          <p:cNvSpPr txBox="1"/>
          <p:nvPr/>
        </p:nvSpPr>
        <p:spPr>
          <a:xfrm>
            <a:off x="5825975" y="892175"/>
            <a:ext cx="540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Reg 19 uM </a:t>
            </a:r>
            <a:endParaRPr b="0" i="0" sz="1400" u="none" cap="none" strike="noStrike">
              <a:solidFill>
                <a:schemeClr val="dk2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6418250" y="913600"/>
            <a:ext cx="5409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Reg37 uM </a:t>
            </a:r>
            <a:endParaRPr b="0" i="0" sz="1400" u="none" cap="none" strike="noStrike">
              <a:solidFill>
                <a:schemeClr val="dk2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27" name="Google Shape;327;p23"/>
          <p:cNvSpPr txBox="1"/>
          <p:nvPr/>
        </p:nvSpPr>
        <p:spPr>
          <a:xfrm>
            <a:off x="7616450" y="1839100"/>
            <a:ext cx="86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388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Primary</a:t>
            </a:r>
            <a:endParaRPr b="0" i="0" sz="1400" u="none" cap="none" strike="noStrike">
              <a:solidFill>
                <a:srgbClr val="00388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28" name="Google Shape;328;p23"/>
          <p:cNvSpPr txBox="1"/>
          <p:nvPr/>
        </p:nvSpPr>
        <p:spPr>
          <a:xfrm>
            <a:off x="7616450" y="2163100"/>
            <a:ext cx="12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388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Secondary</a:t>
            </a:r>
            <a:endParaRPr b="0" i="0" sz="1400" u="none" cap="none" strike="noStrike">
              <a:solidFill>
                <a:srgbClr val="00388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29" name="Google Shape;329;p23"/>
          <p:cNvSpPr txBox="1"/>
          <p:nvPr/>
        </p:nvSpPr>
        <p:spPr>
          <a:xfrm>
            <a:off x="7630325" y="3103475"/>
            <a:ext cx="13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Tertiary</a:t>
            </a:r>
            <a:endParaRPr b="0" i="0" sz="1300" u="none" cap="none" strike="noStrike">
              <a:solidFill>
                <a:schemeClr val="accent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30" name="Google Shape;330;p23"/>
          <p:cNvSpPr txBox="1"/>
          <p:nvPr/>
        </p:nvSpPr>
        <p:spPr>
          <a:xfrm>
            <a:off x="7151750" y="980350"/>
            <a:ext cx="540900" cy="1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Reg 74 uM  </a:t>
            </a:r>
            <a:endParaRPr b="0" i="0" sz="1400" u="none" cap="none" strike="noStrike">
              <a:solidFill>
                <a:schemeClr val="dk2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4"/>
          <p:cNvSpPr txBox="1"/>
          <p:nvPr>
            <p:ph idx="15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1"/>
                </a:solidFill>
              </a:rPr>
              <a:t>Adaptations to PICUP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36" name="Google Shape;336;p24"/>
          <p:cNvSpPr txBox="1"/>
          <p:nvPr>
            <p:ph type="ctrTitle"/>
          </p:nvPr>
        </p:nvSpPr>
        <p:spPr>
          <a:xfrm flipH="1">
            <a:off x="1778725" y="1065825"/>
            <a:ext cx="2088300" cy="433200"/>
          </a:xfrm>
          <a:prstGeom prst="rect">
            <a:avLst/>
          </a:prstGeom>
          <a:noFill/>
          <a:ln cap="flat" cmpd="sng" w="381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latin typeface="Hind Vadodara Light"/>
                <a:ea typeface="Hind Vadodara Light"/>
                <a:cs typeface="Hind Vadodara Light"/>
                <a:sym typeface="Hind Vadodara Light"/>
              </a:rPr>
              <a:t>Bad Milli-Q Water</a:t>
            </a:r>
            <a:endParaRPr sz="1300"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37" name="Google Shape;337;p24"/>
          <p:cNvSpPr txBox="1"/>
          <p:nvPr>
            <p:ph idx="13" type="ctrTitle"/>
          </p:nvPr>
        </p:nvSpPr>
        <p:spPr>
          <a:xfrm flipH="1">
            <a:off x="1362325" y="3863100"/>
            <a:ext cx="2921100" cy="433200"/>
          </a:xfrm>
          <a:prstGeom prst="rect">
            <a:avLst/>
          </a:prstGeom>
          <a:noFill/>
          <a:ln cap="flat" cmpd="sng" w="381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latin typeface="Hind Vadodara Light"/>
                <a:ea typeface="Hind Vadodara Light"/>
                <a:cs typeface="Hind Vadodara Light"/>
                <a:sym typeface="Hind Vadodara Light"/>
              </a:rPr>
              <a:t>High Protein Concentration</a:t>
            </a:r>
            <a:endParaRPr sz="1300"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38" name="Google Shape;338;p24"/>
          <p:cNvSpPr txBox="1"/>
          <p:nvPr>
            <p:ph idx="4" type="ctrTitle"/>
          </p:nvPr>
        </p:nvSpPr>
        <p:spPr>
          <a:xfrm flipH="1">
            <a:off x="1238125" y="3301063"/>
            <a:ext cx="3169500" cy="433200"/>
          </a:xfrm>
          <a:prstGeom prst="rect">
            <a:avLst/>
          </a:prstGeom>
          <a:noFill/>
          <a:ln cap="flat" cmpd="sng" w="381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latin typeface="Hind Vadodara Light"/>
                <a:ea typeface="Hind Vadodara Light"/>
                <a:cs typeface="Hind Vadodara Light"/>
                <a:sym typeface="Hind Vadodara Light"/>
              </a:rPr>
              <a:t>Low Protein Concentration</a:t>
            </a:r>
            <a:endParaRPr sz="1300"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39" name="Google Shape;339;p24"/>
          <p:cNvSpPr txBox="1"/>
          <p:nvPr>
            <p:ph idx="2" type="ctrTitle"/>
          </p:nvPr>
        </p:nvSpPr>
        <p:spPr>
          <a:xfrm flipH="1">
            <a:off x="1671475" y="2237513"/>
            <a:ext cx="2302800" cy="433200"/>
          </a:xfrm>
          <a:prstGeom prst="rect">
            <a:avLst/>
          </a:prstGeom>
          <a:noFill/>
          <a:ln cap="flat" cmpd="sng" w="381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latin typeface="Hind Vadodara Light"/>
                <a:ea typeface="Hind Vadodara Light"/>
                <a:cs typeface="Hind Vadodara Light"/>
                <a:sym typeface="Hind Vadodara Light"/>
              </a:rPr>
              <a:t>Expired Regorafenib</a:t>
            </a:r>
            <a:endParaRPr sz="1300"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40" name="Google Shape;340;p24"/>
          <p:cNvSpPr txBox="1"/>
          <p:nvPr>
            <p:ph idx="8" type="ctrTitle"/>
          </p:nvPr>
        </p:nvSpPr>
        <p:spPr>
          <a:xfrm flipH="1">
            <a:off x="2042575" y="4425125"/>
            <a:ext cx="1560600" cy="433200"/>
          </a:xfrm>
          <a:prstGeom prst="rect">
            <a:avLst/>
          </a:prstGeom>
          <a:noFill/>
          <a:ln cap="flat" cmpd="sng" w="381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latin typeface="Hind Vadodara Light"/>
                <a:ea typeface="Hind Vadodara Light"/>
                <a:cs typeface="Hind Vadodara Light"/>
                <a:sym typeface="Hind Vadodara Light"/>
              </a:rPr>
              <a:t>Old Peptide</a:t>
            </a:r>
            <a:endParaRPr sz="1300"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41" name="Google Shape;341;p24"/>
          <p:cNvSpPr txBox="1"/>
          <p:nvPr>
            <p:ph idx="6" type="ctrTitle"/>
          </p:nvPr>
        </p:nvSpPr>
        <p:spPr>
          <a:xfrm flipH="1">
            <a:off x="1362325" y="1683975"/>
            <a:ext cx="2921100" cy="433200"/>
          </a:xfrm>
          <a:prstGeom prst="rect">
            <a:avLst/>
          </a:prstGeom>
          <a:noFill/>
          <a:ln cap="flat" cmpd="sng" w="381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latin typeface="Hind Vadodara Light"/>
                <a:ea typeface="Hind Vadodara Light"/>
                <a:cs typeface="Hind Vadodara Light"/>
                <a:sym typeface="Hind Vadodara Light"/>
              </a:rPr>
              <a:t>Low rate of Aggregation in controls</a:t>
            </a:r>
            <a:endParaRPr sz="1300"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42" name="Google Shape;342;p24"/>
          <p:cNvSpPr/>
          <p:nvPr/>
        </p:nvSpPr>
        <p:spPr>
          <a:xfrm>
            <a:off x="4572000" y="1142375"/>
            <a:ext cx="1097400" cy="33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4"/>
          <p:cNvSpPr/>
          <p:nvPr/>
        </p:nvSpPr>
        <p:spPr>
          <a:xfrm>
            <a:off x="4572000" y="1717115"/>
            <a:ext cx="1097400" cy="33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DAA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4"/>
          <p:cNvSpPr/>
          <p:nvPr/>
        </p:nvSpPr>
        <p:spPr>
          <a:xfrm>
            <a:off x="4572000" y="2291855"/>
            <a:ext cx="1097400" cy="33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4"/>
          <p:cNvSpPr/>
          <p:nvPr/>
        </p:nvSpPr>
        <p:spPr>
          <a:xfrm>
            <a:off x="4613317" y="2829167"/>
            <a:ext cx="1097400" cy="33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DAA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4"/>
          <p:cNvSpPr/>
          <p:nvPr/>
        </p:nvSpPr>
        <p:spPr>
          <a:xfrm>
            <a:off x="4613317" y="3410884"/>
            <a:ext cx="1097400" cy="33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4"/>
          <p:cNvSpPr/>
          <p:nvPr/>
        </p:nvSpPr>
        <p:spPr>
          <a:xfrm>
            <a:off x="4613317" y="3909424"/>
            <a:ext cx="1097400" cy="33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DAA3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4"/>
          <p:cNvSpPr txBox="1"/>
          <p:nvPr>
            <p:ph type="ctrTitle"/>
          </p:nvPr>
        </p:nvSpPr>
        <p:spPr>
          <a:xfrm flipH="1">
            <a:off x="6665825" y="914575"/>
            <a:ext cx="1670700" cy="556200"/>
          </a:xfrm>
          <a:prstGeom prst="rect">
            <a:avLst/>
          </a:prstGeom>
          <a:noFill/>
          <a:ln cap="flat" cmpd="sng" w="381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latin typeface="Hind Vadodara Light"/>
                <a:ea typeface="Hind Vadodara Light"/>
                <a:cs typeface="Hind Vadodara Light"/>
                <a:sym typeface="Hind Vadodara Light"/>
              </a:rPr>
              <a:t>Staining Solutions were remade</a:t>
            </a:r>
            <a:endParaRPr sz="1300"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49" name="Google Shape;349;p24"/>
          <p:cNvSpPr txBox="1"/>
          <p:nvPr>
            <p:ph type="ctrTitle"/>
          </p:nvPr>
        </p:nvSpPr>
        <p:spPr>
          <a:xfrm flipH="1">
            <a:off x="6090425" y="1607775"/>
            <a:ext cx="2821500" cy="433200"/>
          </a:xfrm>
          <a:prstGeom prst="rect">
            <a:avLst/>
          </a:prstGeom>
          <a:noFill/>
          <a:ln cap="flat" cmpd="sng" w="381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latin typeface="Hind Vadodara Light"/>
                <a:ea typeface="Hind Vadodara Light"/>
                <a:cs typeface="Hind Vadodara Light"/>
                <a:sym typeface="Hind Vadodara Light"/>
              </a:rPr>
              <a:t>Varying incubation times</a:t>
            </a:r>
            <a:endParaRPr sz="1300"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50" name="Google Shape;350;p24"/>
          <p:cNvSpPr txBox="1"/>
          <p:nvPr>
            <p:ph type="ctrTitle"/>
          </p:nvPr>
        </p:nvSpPr>
        <p:spPr>
          <a:xfrm flipH="1">
            <a:off x="6243975" y="2177975"/>
            <a:ext cx="2469000" cy="433200"/>
          </a:xfrm>
          <a:prstGeom prst="rect">
            <a:avLst/>
          </a:prstGeom>
          <a:noFill/>
          <a:ln cap="flat" cmpd="sng" w="381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latin typeface="Hind Vadodara Light"/>
                <a:ea typeface="Hind Vadodara Light"/>
                <a:cs typeface="Hind Vadodara Light"/>
                <a:sym typeface="Hind Vadodara Light"/>
              </a:rPr>
              <a:t>New Regorafenib</a:t>
            </a:r>
            <a:endParaRPr sz="1300"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51" name="Google Shape;351;p24"/>
          <p:cNvSpPr txBox="1"/>
          <p:nvPr>
            <p:ph type="ctrTitle"/>
          </p:nvPr>
        </p:nvSpPr>
        <p:spPr>
          <a:xfrm flipH="1">
            <a:off x="5893725" y="3283350"/>
            <a:ext cx="3169500" cy="480900"/>
          </a:xfrm>
          <a:prstGeom prst="rect">
            <a:avLst/>
          </a:prstGeom>
          <a:noFill/>
          <a:ln cap="flat" cmpd="sng" w="381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latin typeface="Hind Vadodara Light"/>
                <a:ea typeface="Hind Vadodara Light"/>
                <a:cs typeface="Hind Vadodara Light"/>
                <a:sym typeface="Hind Vadodara Light"/>
              </a:rPr>
              <a:t>Increased Protein Concentration </a:t>
            </a:r>
            <a:endParaRPr sz="1300"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52" name="Google Shape;352;p24"/>
          <p:cNvSpPr txBox="1"/>
          <p:nvPr>
            <p:ph type="ctrTitle"/>
          </p:nvPr>
        </p:nvSpPr>
        <p:spPr>
          <a:xfrm flipH="1">
            <a:off x="6243975" y="4455000"/>
            <a:ext cx="2469000" cy="433200"/>
          </a:xfrm>
          <a:prstGeom prst="rect">
            <a:avLst/>
          </a:prstGeom>
          <a:noFill/>
          <a:ln cap="flat" cmpd="sng" w="381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latin typeface="Hind Vadodara Light"/>
                <a:ea typeface="Hind Vadodara Light"/>
                <a:cs typeface="Hind Vadodara Light"/>
                <a:sym typeface="Hind Vadodara Light"/>
              </a:rPr>
              <a:t>New Peptide</a:t>
            </a:r>
            <a:endParaRPr sz="1300"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53" name="Google Shape;353;p24"/>
          <p:cNvSpPr txBox="1"/>
          <p:nvPr>
            <p:ph type="ctrTitle"/>
          </p:nvPr>
        </p:nvSpPr>
        <p:spPr>
          <a:xfrm flipH="1">
            <a:off x="6243975" y="3893013"/>
            <a:ext cx="2469000" cy="433200"/>
          </a:xfrm>
          <a:prstGeom prst="rect">
            <a:avLst/>
          </a:prstGeom>
          <a:noFill/>
          <a:ln cap="flat" cmpd="sng" w="381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latin typeface="Hind Vadodara Light"/>
                <a:ea typeface="Hind Vadodara Light"/>
                <a:cs typeface="Hind Vadodara Light"/>
                <a:sym typeface="Hind Vadodara Light"/>
              </a:rPr>
              <a:t>?</a:t>
            </a:r>
            <a:endParaRPr sz="1300"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54" name="Google Shape;354;p24"/>
          <p:cNvSpPr/>
          <p:nvPr/>
        </p:nvSpPr>
        <p:spPr>
          <a:xfrm>
            <a:off x="4613325" y="4425725"/>
            <a:ext cx="1097400" cy="33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4"/>
          <p:cNvSpPr txBox="1"/>
          <p:nvPr>
            <p:ph idx="4" type="ctrTitle"/>
          </p:nvPr>
        </p:nvSpPr>
        <p:spPr>
          <a:xfrm flipH="1">
            <a:off x="1304775" y="2769300"/>
            <a:ext cx="3169500" cy="433200"/>
          </a:xfrm>
          <a:prstGeom prst="rect">
            <a:avLst/>
          </a:prstGeom>
          <a:noFill/>
          <a:ln cap="flat" cmpd="sng" w="381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latin typeface="Hind Vadodara Light"/>
                <a:ea typeface="Hind Vadodara Light"/>
                <a:cs typeface="Hind Vadodara Light"/>
                <a:sym typeface="Hind Vadodara Light"/>
              </a:rPr>
              <a:t>Low Regorafenib Concentration</a:t>
            </a:r>
            <a:endParaRPr sz="1300"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56" name="Google Shape;356;p24"/>
          <p:cNvSpPr txBox="1"/>
          <p:nvPr>
            <p:ph idx="4" type="ctrTitle"/>
          </p:nvPr>
        </p:nvSpPr>
        <p:spPr>
          <a:xfrm flipH="1">
            <a:off x="6042825" y="2729675"/>
            <a:ext cx="2871300" cy="433200"/>
          </a:xfrm>
          <a:prstGeom prst="rect">
            <a:avLst/>
          </a:prstGeom>
          <a:noFill/>
          <a:ln cap="flat" cmpd="sng" w="381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300">
                <a:latin typeface="Hind Vadodara Light"/>
                <a:ea typeface="Hind Vadodara Light"/>
                <a:cs typeface="Hind Vadodara Light"/>
                <a:sym typeface="Hind Vadodara Light"/>
              </a:rPr>
              <a:t>Increased Regorafenib Concentration</a:t>
            </a:r>
            <a:endParaRPr sz="1300"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9950" y="51075"/>
            <a:ext cx="6504102" cy="504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5"/>
          <p:cNvPicPr preferRelativeResize="0"/>
          <p:nvPr/>
        </p:nvPicPr>
        <p:blipFill rotWithShape="1">
          <a:blip r:embed="rId4">
            <a:alphaModFix amt="35000"/>
          </a:blip>
          <a:srcRect b="39222" l="25687" r="68688" t="53394"/>
          <a:stretch/>
        </p:blipFill>
        <p:spPr>
          <a:xfrm rot="-4989061">
            <a:off x="5571300" y="1940062"/>
            <a:ext cx="1310077" cy="96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 txBox="1"/>
          <p:nvPr>
            <p:ph idx="15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1"/>
                </a:solidFill>
              </a:rPr>
              <a:t>Engineered Yeast Model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68" name="Google Shape;368;p26"/>
          <p:cNvPicPr preferRelativeResize="0"/>
          <p:nvPr/>
        </p:nvPicPr>
        <p:blipFill rotWithShape="1">
          <a:blip r:embed="rId3">
            <a:alphaModFix/>
          </a:blip>
          <a:srcRect b="8572" l="19487" r="22300" t="16871"/>
          <a:stretch/>
        </p:blipFill>
        <p:spPr>
          <a:xfrm>
            <a:off x="2097263" y="1035300"/>
            <a:ext cx="4949477" cy="3565949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9" name="Google Shape;369;p26"/>
          <p:cNvSpPr txBox="1"/>
          <p:nvPr/>
        </p:nvSpPr>
        <p:spPr>
          <a:xfrm>
            <a:off x="2097275" y="4601250"/>
            <a:ext cx="1643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Graphic courtesy of Winderickx lab</a:t>
            </a:r>
            <a:endParaRPr b="0" i="0" sz="7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7"/>
          <p:cNvSpPr txBox="1"/>
          <p:nvPr>
            <p:ph type="title"/>
          </p:nvPr>
        </p:nvSpPr>
        <p:spPr>
          <a:xfrm>
            <a:off x="2421000" y="1752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1"/>
                </a:solidFill>
              </a:rPr>
              <a:t>Kinase Cascades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75" name="Google Shape;375;p27"/>
          <p:cNvPicPr preferRelativeResize="0"/>
          <p:nvPr/>
        </p:nvPicPr>
        <p:blipFill rotWithShape="1">
          <a:blip r:embed="rId3">
            <a:alphaModFix/>
          </a:blip>
          <a:srcRect b="13875" l="28891" r="18395" t="37641"/>
          <a:stretch/>
        </p:blipFill>
        <p:spPr>
          <a:xfrm>
            <a:off x="1036550" y="1013375"/>
            <a:ext cx="7070899" cy="3658376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/>
          <p:nvPr>
            <p:ph idx="18" type="title"/>
          </p:nvPr>
        </p:nvSpPr>
        <p:spPr>
          <a:xfrm>
            <a:off x="1967250" y="283600"/>
            <a:ext cx="52095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1"/>
                </a:solidFill>
              </a:rPr>
              <a:t>Prospective Human Kinase Orthologs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81" name="Google Shape;381;p28"/>
          <p:cNvSpPr txBox="1"/>
          <p:nvPr/>
        </p:nvSpPr>
        <p:spPr>
          <a:xfrm>
            <a:off x="283050" y="1336575"/>
            <a:ext cx="8577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Yeast has 173 kinases with a total of 282 unique phosphorylation sites</a:t>
            </a:r>
            <a:r>
              <a:rPr b="0" baseline="3000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1</a:t>
            </a:r>
            <a:endParaRPr b="0" baseline="3000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82" name="Google Shape;382;p28"/>
          <p:cNvSpPr txBox="1"/>
          <p:nvPr/>
        </p:nvSpPr>
        <p:spPr>
          <a:xfrm>
            <a:off x="132300" y="4307500"/>
            <a:ext cx="75474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baseline="30000" i="0" lang="en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Brinkworth, R. I., Munn, A. L., &amp; Kobe, B. (2006). Protein kinases associated with the yeast phosphoproteome. </a:t>
            </a:r>
            <a:r>
              <a:rPr b="0" i="1" lang="en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BMC Bioinformatics</a:t>
            </a:r>
            <a:r>
              <a:rPr b="0" i="0" lang="en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b="0" i="0" lang="en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(1). </a:t>
            </a:r>
            <a:r>
              <a:rPr b="0" i="0" lang="en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https://doi.org/10.1186/1471-2105-7-47</a:t>
            </a:r>
            <a:r>
              <a:rPr b="0" i="0" lang="en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baseline="3000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Tyers Lab. (2023). </a:t>
            </a:r>
            <a:r>
              <a:rPr b="0" i="1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Saccharomyces Cerevisiae HOG1  Result Summary</a:t>
            </a: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BioGRID Search for Protein Interactions, Chemical Interactions, and Genetic Interactions.</a:t>
            </a:r>
            <a:r>
              <a:rPr b="0" i="0" lang="en" sz="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https://thebiogrid.org/31384/summary/saccharomyces-cerevisiae/hog1.html</a:t>
            </a: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6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      </a:t>
            </a:r>
            <a:r>
              <a:rPr b="0" i="0" lang="en" sz="700" u="none" cap="none" strike="noStrike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 </a:t>
            </a:r>
            <a:endParaRPr b="0" i="0" sz="700" u="none" cap="none" strike="noStrike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baseline="3000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Tyers Lab. (2023). </a:t>
            </a:r>
            <a:r>
              <a:rPr b="0" i="1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Saccharomyces Cerevisiae STE20  Result Summary</a:t>
            </a: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BioGRID Search for Protein Interactions, Chemical Interactions, and Genetic Interactions.https://thebiogrid.org/36419/summary/saccharomyces-cerevisiae/ste20.html</a:t>
            </a:r>
            <a:r>
              <a:rPr b="0" i="0" lang="en" sz="6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  </a:t>
            </a:r>
            <a:endParaRPr b="0" i="0" sz="700" u="none" cap="none" strike="noStrike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383" name="Google Shape;383;p28"/>
          <p:cNvSpPr txBox="1"/>
          <p:nvPr/>
        </p:nvSpPr>
        <p:spPr>
          <a:xfrm>
            <a:off x="1918050" y="1730100"/>
            <a:ext cx="5307900" cy="28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HOG-1→ potential ortholog to MAPK-p38</a:t>
            </a:r>
            <a:endParaRPr b="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 Light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Protein BLAST e value = 1e-129</a:t>
            </a:r>
            <a:endParaRPr b="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 Light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4 phosphorylation sites</a:t>
            </a:r>
            <a:r>
              <a:rPr b="0" baseline="3000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2</a:t>
            </a:r>
            <a:endParaRPr b="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STE-20 → potential ortholog to PAK-1</a:t>
            </a:r>
            <a:endParaRPr b="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 Light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Protein BLAST e value = 2e-147</a:t>
            </a:r>
            <a:endParaRPr b="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 Light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62 phosphorylation sites</a:t>
            </a:r>
            <a:r>
              <a:rPr b="0" baseline="3000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9"/>
          <p:cNvSpPr txBox="1"/>
          <p:nvPr>
            <p:ph type="title"/>
          </p:nvPr>
        </p:nvSpPr>
        <p:spPr>
          <a:xfrm>
            <a:off x="2421000" y="1752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1"/>
                </a:solidFill>
              </a:rPr>
              <a:t>Human Tau Kinase Orthologs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89" name="Google Shape;389;p29"/>
          <p:cNvSpPr txBox="1"/>
          <p:nvPr/>
        </p:nvSpPr>
        <p:spPr>
          <a:xfrm>
            <a:off x="620250" y="929025"/>
            <a:ext cx="7903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PHO-85 → ortholog to Gsk-3b</a:t>
            </a:r>
            <a:r>
              <a:rPr b="1" baseline="30000" i="0" lang="en" sz="2100" u="none" cap="none" strike="noStrike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1</a:t>
            </a:r>
            <a:endParaRPr b="1" i="0" sz="2100" u="none" cap="none" strike="noStrike">
              <a:solidFill>
                <a:srgbClr val="000000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 Light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No phosphorylation sites</a:t>
            </a:r>
            <a:r>
              <a:rPr b="0" baseline="3000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2</a:t>
            </a:r>
            <a:endParaRPr b="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 Light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Deletion results in serine hyperphosphorylation at other kinases</a:t>
            </a:r>
            <a:r>
              <a:rPr b="0" baseline="3000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1</a:t>
            </a:r>
            <a:endParaRPr b="0" baseline="3000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MDS-1 → ortholog to Cdk-5</a:t>
            </a:r>
            <a:r>
              <a:rPr b="1" baseline="30000" i="0" lang="en" sz="2100" u="none" cap="none" strike="noStrike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1</a:t>
            </a:r>
            <a:endParaRPr b="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 Light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4 phosphorylation sites</a:t>
            </a:r>
            <a:r>
              <a:rPr b="0" baseline="3000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3</a:t>
            </a:r>
            <a:endParaRPr b="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baseline="3000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90" name="Google Shape;390;p29"/>
          <p:cNvSpPr txBox="1"/>
          <p:nvPr/>
        </p:nvSpPr>
        <p:spPr>
          <a:xfrm>
            <a:off x="0" y="4650300"/>
            <a:ext cx="90765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2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baseline="3000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Vandebroek, T., Vanhelmont, T., Terwel, D., Borghgraef, P., Lemaire, K., Snauwaert, J., Wera, S., Van Leuven, F., &amp; Winderickx, J. (2005). Identification and isolation of a </a:t>
            </a: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hyperphosphorylated, conformationally changed intermediate of human protein tau expressed in yeast. </a:t>
            </a:r>
            <a:r>
              <a:rPr b="0" i="1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Biochemistry</a:t>
            </a: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44</a:t>
            </a: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(34), 11466–11475. </a:t>
            </a:r>
            <a:r>
              <a:rPr b="0" i="0" lang="en" sz="6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https://doi.org/10.1021/bi0506775</a:t>
            </a: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baseline="3000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Tyers Lab. (2023). </a:t>
            </a:r>
            <a:r>
              <a:rPr b="0" i="1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Saccharomyces Cerevisiae PHO85  Result Summary</a:t>
            </a: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BioGRID Search for Protein Interactions, Chemical Interactions, and Genetic Interactions. </a:t>
            </a:r>
            <a:r>
              <a:rPr b="0" i="0" lang="en" sz="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https://thebiogrid.org/36147/summary/saccharomyces-cerevisiae/pho85.html</a:t>
            </a: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6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         </a:t>
            </a:r>
            <a:endParaRPr b="0" i="0" sz="600" u="none" cap="none" strike="noStrike">
              <a:solidFill>
                <a:schemeClr val="accent2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12700" lvl="0" marL="35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baseline="3000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Tyers Lab. (2023). </a:t>
            </a:r>
            <a:r>
              <a:rPr b="0" i="1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Saccharomyces Cerevisiae Rim11 Result Summary</a:t>
            </a: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BioGRID Search for Protein Interactions, Chemical Interactions, and Genetic Interactions. </a:t>
            </a:r>
            <a:r>
              <a:rPr b="0" i="0" lang="en" sz="6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https://thebiogrid.org/35316/summary/saccharomyces-cerevisiae/rim11.html</a:t>
            </a: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6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     </a:t>
            </a:r>
            <a:r>
              <a:rPr b="0" i="0" lang="en" sz="7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                                                                                                                                                                       </a:t>
            </a:r>
            <a:endParaRPr b="0" i="0" sz="1300" u="none" cap="none" strike="noStrike">
              <a:solidFill>
                <a:schemeClr val="accent2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391" name="Google Shape;391;p29"/>
          <p:cNvPicPr preferRelativeResize="0"/>
          <p:nvPr/>
        </p:nvPicPr>
        <p:blipFill rotWithShape="1">
          <a:blip r:embed="rId6">
            <a:alphaModFix/>
          </a:blip>
          <a:srcRect b="34609" l="2573" r="39198" t="36792"/>
          <a:stretch/>
        </p:blipFill>
        <p:spPr>
          <a:xfrm>
            <a:off x="1776375" y="3007025"/>
            <a:ext cx="5591251" cy="1544675"/>
          </a:xfrm>
          <a:prstGeom prst="rect">
            <a:avLst/>
          </a:prstGeom>
          <a:noFill/>
          <a:ln cap="flat" cmpd="sng" w="381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/>
          <p:cNvSpPr txBox="1"/>
          <p:nvPr>
            <p:ph type="ctrTitle"/>
          </p:nvPr>
        </p:nvSpPr>
        <p:spPr>
          <a:xfrm flipH="1">
            <a:off x="282600" y="2807600"/>
            <a:ext cx="4289400" cy="12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600">
                <a:latin typeface="Hind Vadodara"/>
                <a:ea typeface="Hind Vadodara"/>
                <a:cs typeface="Hind Vadodara"/>
                <a:sym typeface="Hind Vadodara"/>
              </a:rPr>
              <a:t>As of 2020, 5.8 million Americans were living with Alzheimer’s Disease</a:t>
            </a:r>
            <a:r>
              <a:rPr b="1" baseline="30000" lang="en" sz="2600">
                <a:latin typeface="Hind Vadodara"/>
                <a:ea typeface="Hind Vadodara"/>
                <a:cs typeface="Hind Vadodara"/>
                <a:sym typeface="Hind Vadodara"/>
              </a:rPr>
              <a:t>1</a:t>
            </a:r>
            <a:endParaRPr b="1" baseline="30000" sz="26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209550" y="4727100"/>
            <a:ext cx="7644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556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baseline="30000" i="0" lang="en" sz="7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1</a:t>
            </a:r>
            <a:r>
              <a:rPr b="0" i="0" lang="en" sz="7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Center  for Disease Control and Prevention. (2020, October 26). </a:t>
            </a:r>
            <a:r>
              <a:rPr b="0" i="1" lang="en" sz="7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What is alzheimer's disease?</a:t>
            </a:r>
            <a:r>
              <a:rPr b="0" i="0" lang="en" sz="7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 Centers for Disease Control and Prevention. Retrieved July 20, 2022, from https://www.cdc.gov/aging/aginginfo/alzheimers.htm </a:t>
            </a:r>
            <a:endParaRPr b="0" i="0" sz="1400" u="none" cap="none" strike="noStrike">
              <a:solidFill>
                <a:schemeClr val="accent2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38" name="Google Shape;138;p3"/>
          <p:cNvSpPr txBox="1"/>
          <p:nvPr>
            <p:ph idx="1" type="subTitle"/>
          </p:nvPr>
        </p:nvSpPr>
        <p:spPr>
          <a:xfrm flipH="1">
            <a:off x="4572000" y="2978150"/>
            <a:ext cx="4177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100"/>
              <a:t>This number is expected to nearly triple to 14 million by 2060</a:t>
            </a:r>
            <a:r>
              <a:rPr baseline="30000" lang="en" sz="2100"/>
              <a:t>1</a:t>
            </a:r>
            <a:endParaRPr baseline="30000" sz="2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"/>
          <p:cNvSpPr txBox="1"/>
          <p:nvPr/>
        </p:nvSpPr>
        <p:spPr>
          <a:xfrm>
            <a:off x="988800" y="964075"/>
            <a:ext cx="709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 Light"/>
              <a:buChar char="●"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397" name="Google Shape;397;p30"/>
          <p:cNvSpPr txBox="1"/>
          <p:nvPr>
            <p:ph type="ctrTitle"/>
          </p:nvPr>
        </p:nvSpPr>
        <p:spPr>
          <a:xfrm flipH="1">
            <a:off x="1022550" y="2464925"/>
            <a:ext cx="70989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600"/>
              <a:t>Does Regorafenib affect kinase activity responsible for Tau pathology by preventing phosphorylation?</a:t>
            </a:r>
            <a:endParaRPr sz="4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1"/>
                </a:solidFill>
              </a:rPr>
              <a:t>Tau phosphorylation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3" name="Google Shape;403;p31"/>
          <p:cNvSpPr txBox="1"/>
          <p:nvPr/>
        </p:nvSpPr>
        <p:spPr>
          <a:xfrm>
            <a:off x="1763775" y="1379875"/>
            <a:ext cx="48705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"/>
              <a:buAutoNum type="arabicPeriod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Determine if engineered yeast can grow in the presence of Regorafenib</a:t>
            </a:r>
            <a:endParaRPr b="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"/>
              <a:buAutoNum type="arabicPeriod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Purify Tau from yeast grown in drug and control conditions</a:t>
            </a:r>
            <a:r>
              <a:rPr b="0" baseline="3000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1</a:t>
            </a:r>
            <a:endParaRPr b="0" baseline="3000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"/>
              <a:buAutoNum type="arabicPeriod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Develop method for phosphopeptide enrichment</a:t>
            </a:r>
            <a:endParaRPr b="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100"/>
              <a:buFont typeface="Hind Vadodara"/>
              <a:buAutoNum type="arabicPeriod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Conduct relative quantification of phosphorylated Tau</a:t>
            </a:r>
            <a:endParaRPr b="0" baseline="3000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404" name="Google Shape;404;p31"/>
          <p:cNvSpPr txBox="1"/>
          <p:nvPr/>
        </p:nvSpPr>
        <p:spPr>
          <a:xfrm>
            <a:off x="33750" y="4535275"/>
            <a:ext cx="90765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baseline="30000" i="0" lang="en" sz="700" u="none" cap="none" strike="noStrike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1</a:t>
            </a:r>
            <a:r>
              <a:rPr b="0" i="0" lang="en" sz="700" u="none" cap="none" strike="noStrike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Winderickx, April 2020</a:t>
            </a:r>
            <a:r>
              <a:rPr b="0" i="0" lang="en" sz="7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                                                                                                   </a:t>
            </a:r>
            <a:endParaRPr b="0" i="0" sz="1300" u="none" cap="none" strike="noStrike">
              <a:solidFill>
                <a:schemeClr val="accent2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405" name="Google Shape;40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4275" y="1586388"/>
            <a:ext cx="493200" cy="4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4275" y="2336100"/>
            <a:ext cx="493200" cy="4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4275" y="3085838"/>
            <a:ext cx="493200" cy="4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2063" y="3757650"/>
            <a:ext cx="777625" cy="7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 txBox="1"/>
          <p:nvPr/>
        </p:nvSpPr>
        <p:spPr>
          <a:xfrm>
            <a:off x="33750" y="4868700"/>
            <a:ext cx="23874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baseline="30000" i="0" lang="en" sz="700" u="none" cap="none" strike="noStrike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Cube Biotech https://cube-biotech.com/media/ce/22/c6/1656666760/Magbead%20Workflow%20small.jpg</a:t>
            </a:r>
            <a:r>
              <a:rPr b="0" i="0" lang="en" sz="7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                                                                                    </a:t>
            </a:r>
            <a:endParaRPr b="0" i="0" sz="1300" u="none" cap="none" strike="noStrike">
              <a:solidFill>
                <a:schemeClr val="accent2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414" name="Google Shape;41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6573" y="913600"/>
            <a:ext cx="3990851" cy="3990851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5" name="Google Shape;415;p32"/>
          <p:cNvSpPr txBox="1"/>
          <p:nvPr>
            <p:ph idx="18" type="title"/>
          </p:nvPr>
        </p:nvSpPr>
        <p:spPr>
          <a:xfrm>
            <a:off x="2421000" y="86433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1"/>
                </a:solidFill>
              </a:rPr>
              <a:t>Phosphopeptide Enrichment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3"/>
          <p:cNvSpPr txBox="1"/>
          <p:nvPr>
            <p:ph idx="1" type="subTitle"/>
          </p:nvPr>
        </p:nvSpPr>
        <p:spPr>
          <a:xfrm flipH="1">
            <a:off x="1599399" y="1972088"/>
            <a:ext cx="2781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100"/>
              <a:t>Convert acidic tails to methyl esters</a:t>
            </a:r>
            <a:endParaRPr sz="2100"/>
          </a:p>
        </p:txBody>
      </p:sp>
      <p:sp>
        <p:nvSpPr>
          <p:cNvPr id="421" name="Google Shape;421;p33"/>
          <p:cNvSpPr txBox="1"/>
          <p:nvPr>
            <p:ph idx="5" type="subTitle"/>
          </p:nvPr>
        </p:nvSpPr>
        <p:spPr>
          <a:xfrm flipH="1">
            <a:off x="1599397" y="3201738"/>
            <a:ext cx="2781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100"/>
              <a:t>Phosphopeptide enrichment</a:t>
            </a:r>
            <a:endParaRPr sz="2100"/>
          </a:p>
        </p:txBody>
      </p:sp>
      <p:sp>
        <p:nvSpPr>
          <p:cNvPr id="422" name="Google Shape;422;p33"/>
          <p:cNvSpPr txBox="1"/>
          <p:nvPr>
            <p:ph idx="7" type="subTitle"/>
          </p:nvPr>
        </p:nvSpPr>
        <p:spPr>
          <a:xfrm flipH="1">
            <a:off x="4762725" y="3201738"/>
            <a:ext cx="2781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100"/>
              <a:t>Convert acidic tails to ethyl esters</a:t>
            </a:r>
            <a:endParaRPr sz="21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100"/>
          </a:p>
        </p:txBody>
      </p:sp>
      <p:sp>
        <p:nvSpPr>
          <p:cNvPr id="423" name="Google Shape;423;p33"/>
          <p:cNvSpPr txBox="1"/>
          <p:nvPr>
            <p:ph idx="9" type="subTitle"/>
          </p:nvPr>
        </p:nvSpPr>
        <p:spPr>
          <a:xfrm flipH="1">
            <a:off x="3181050" y="4372986"/>
            <a:ext cx="27819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100"/>
              <a:t>Measure on mass spec</a:t>
            </a:r>
            <a:endParaRPr sz="2100"/>
          </a:p>
        </p:txBody>
      </p:sp>
      <p:sp>
        <p:nvSpPr>
          <p:cNvPr id="424" name="Google Shape;424;p33"/>
          <p:cNvSpPr txBox="1"/>
          <p:nvPr>
            <p:ph idx="14" type="subTitle"/>
          </p:nvPr>
        </p:nvSpPr>
        <p:spPr>
          <a:xfrm flipH="1">
            <a:off x="4762726" y="1972075"/>
            <a:ext cx="27819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100"/>
              <a:t>Phosphopeptide enrichment</a:t>
            </a:r>
            <a:endParaRPr sz="21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2100"/>
          </a:p>
        </p:txBody>
      </p:sp>
      <p:pic>
        <p:nvPicPr>
          <p:cNvPr id="425" name="Google Shape;42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5350" y="2680400"/>
            <a:ext cx="630000" cy="6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8675" y="2680400"/>
            <a:ext cx="630000" cy="6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2642" y="3697574"/>
            <a:ext cx="1270807" cy="58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33"/>
          <p:cNvGrpSpPr/>
          <p:nvPr/>
        </p:nvGrpSpPr>
        <p:grpSpPr>
          <a:xfrm>
            <a:off x="1318348" y="2612529"/>
            <a:ext cx="1102660" cy="589223"/>
            <a:chOff x="909800" y="209873"/>
            <a:chExt cx="1762000" cy="940800"/>
          </a:xfrm>
        </p:grpSpPr>
        <p:pic>
          <p:nvPicPr>
            <p:cNvPr id="429" name="Google Shape;429;p33"/>
            <p:cNvPicPr preferRelativeResize="0"/>
            <p:nvPr/>
          </p:nvPicPr>
          <p:blipFill rotWithShape="1">
            <a:blip r:embed="rId4">
              <a:alphaModFix/>
            </a:blip>
            <a:srcRect b="0" l="0" r="39286" t="0"/>
            <a:stretch/>
          </p:blipFill>
          <p:spPr>
            <a:xfrm>
              <a:off x="909800" y="209873"/>
              <a:ext cx="1231951" cy="94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33"/>
            <p:cNvPicPr preferRelativeResize="0"/>
            <p:nvPr/>
          </p:nvPicPr>
          <p:blipFill rotWithShape="1">
            <a:blip r:embed="rId4">
              <a:alphaModFix/>
            </a:blip>
            <a:srcRect b="0" l="73878" r="0" t="50404"/>
            <a:stretch/>
          </p:blipFill>
          <p:spPr>
            <a:xfrm>
              <a:off x="2141750" y="447000"/>
              <a:ext cx="530050" cy="466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1" name="Google Shape;43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00000">
            <a:off x="3435825" y="3828050"/>
            <a:ext cx="630000" cy="6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700000">
            <a:off x="4996050" y="3828050"/>
            <a:ext cx="630000" cy="6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3"/>
          <p:cNvSpPr txBox="1"/>
          <p:nvPr>
            <p:ph idx="1" type="subTitle"/>
          </p:nvPr>
        </p:nvSpPr>
        <p:spPr>
          <a:xfrm flipH="1">
            <a:off x="1599400" y="1028625"/>
            <a:ext cx="27819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100"/>
              <a:t>Trypsin Digest</a:t>
            </a:r>
            <a:endParaRPr sz="2100"/>
          </a:p>
        </p:txBody>
      </p:sp>
      <p:sp>
        <p:nvSpPr>
          <p:cNvPr id="434" name="Google Shape;434;p33"/>
          <p:cNvSpPr txBox="1"/>
          <p:nvPr>
            <p:ph idx="1" type="subTitle"/>
          </p:nvPr>
        </p:nvSpPr>
        <p:spPr>
          <a:xfrm flipH="1">
            <a:off x="4762725" y="1028625"/>
            <a:ext cx="27819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100"/>
              <a:t>Trypsin Digest</a:t>
            </a:r>
            <a:endParaRPr sz="2100"/>
          </a:p>
        </p:txBody>
      </p:sp>
      <p:pic>
        <p:nvPicPr>
          <p:cNvPr id="435" name="Google Shape;43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5350" y="1420650"/>
            <a:ext cx="630000" cy="6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8675" y="1420650"/>
            <a:ext cx="630000" cy="6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3"/>
          <p:cNvSpPr txBox="1"/>
          <p:nvPr>
            <p:ph idx="15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1"/>
                </a:solidFill>
              </a:rPr>
              <a:t>Method Development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4"/>
          <p:cNvSpPr txBox="1"/>
          <p:nvPr>
            <p:ph type="ctrTitle"/>
          </p:nvPr>
        </p:nvSpPr>
        <p:spPr>
          <a:xfrm flipH="1">
            <a:off x="4150300" y="1417250"/>
            <a:ext cx="44094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600"/>
              <a:t>Method Development Results</a:t>
            </a:r>
            <a:endParaRPr sz="7200"/>
          </a:p>
        </p:txBody>
      </p:sp>
      <p:sp>
        <p:nvSpPr>
          <p:cNvPr id="443" name="Google Shape;443;p34"/>
          <p:cNvSpPr txBox="1"/>
          <p:nvPr>
            <p:ph idx="1" type="subTitle"/>
          </p:nvPr>
        </p:nvSpPr>
        <p:spPr>
          <a:xfrm flipH="1">
            <a:off x="4150350" y="2079350"/>
            <a:ext cx="4581000" cy="1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100"/>
              <a:t>Conducting ethyl esterification after phosphopeptide enrichment improved yield  by approximately </a:t>
            </a:r>
            <a:r>
              <a:rPr b="1" lang="en" sz="2100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20% </a:t>
            </a:r>
            <a:endParaRPr sz="2100"/>
          </a:p>
        </p:txBody>
      </p:sp>
      <p:sp>
        <p:nvSpPr>
          <p:cNvPr id="444" name="Google Shape;444;p34"/>
          <p:cNvSpPr txBox="1"/>
          <p:nvPr>
            <p:ph idx="2" type="title"/>
          </p:nvPr>
        </p:nvSpPr>
        <p:spPr>
          <a:xfrm flipH="1">
            <a:off x="2150200" y="2079350"/>
            <a:ext cx="2000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5000"/>
              <a:t>20%</a:t>
            </a:r>
            <a:endParaRPr sz="5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"/>
          <p:cNvSpPr txBox="1"/>
          <p:nvPr>
            <p:ph type="title"/>
          </p:nvPr>
        </p:nvSpPr>
        <p:spPr>
          <a:xfrm>
            <a:off x="3149750" y="1675008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Discussion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"/>
          <p:cNvSpPr txBox="1"/>
          <p:nvPr>
            <p:ph idx="18" type="title"/>
          </p:nvPr>
        </p:nvSpPr>
        <p:spPr>
          <a:xfrm>
            <a:off x="1093275" y="387495"/>
            <a:ext cx="43020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700">
                <a:solidFill>
                  <a:schemeClr val="accent1"/>
                </a:solidFill>
              </a:rPr>
              <a:t>Relevance </a:t>
            </a:r>
            <a:endParaRPr sz="4700">
              <a:solidFill>
                <a:schemeClr val="accent1"/>
              </a:solidFill>
            </a:endParaRPr>
          </a:p>
        </p:txBody>
      </p:sp>
      <p:sp>
        <p:nvSpPr>
          <p:cNvPr id="455" name="Google Shape;455;p36"/>
          <p:cNvSpPr txBox="1"/>
          <p:nvPr/>
        </p:nvSpPr>
        <p:spPr>
          <a:xfrm>
            <a:off x="738375" y="1618150"/>
            <a:ext cx="46569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Developing new Methods </a:t>
            </a:r>
            <a:endParaRPr b="0" i="0" sz="2100" u="none" cap="none" strike="noStrike">
              <a:solidFill>
                <a:srgbClr val="000000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"/>
              <a:buChar char="○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And Refining others </a:t>
            </a:r>
            <a:endParaRPr b="0" i="0" sz="2100" u="none" cap="none" strike="noStrike">
              <a:solidFill>
                <a:srgbClr val="000000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Repurposing Medications</a:t>
            </a:r>
            <a:endParaRPr b="0" i="0" sz="2100" u="none" cap="none" strike="noStrike">
              <a:solidFill>
                <a:srgbClr val="000000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"/>
              <a:buChar char="○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Saves Time and Money</a:t>
            </a:r>
            <a:endParaRPr b="0" i="0" sz="2100" u="none" cap="none" strike="noStrike">
              <a:solidFill>
                <a:srgbClr val="000000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 </a:t>
            </a:r>
            <a:endParaRPr b="0" i="0" sz="2100" u="none" cap="none" strike="noStrike">
              <a:solidFill>
                <a:srgbClr val="000000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Address both Camp’s Problems </a:t>
            </a:r>
            <a:endParaRPr b="0" i="0" sz="2100" u="none" cap="none" strike="noStrike">
              <a:solidFill>
                <a:srgbClr val="000000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"/>
              <a:buChar char="○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Kinase Inhibitors address Tau </a:t>
            </a:r>
            <a:endParaRPr b="0" i="0" sz="2100" u="none" cap="none" strike="noStrike">
              <a:solidFill>
                <a:srgbClr val="000000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"/>
              <a:buChar char="○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Drug that stop aggregation</a:t>
            </a:r>
            <a:endParaRPr b="0" i="0" sz="2100" u="none" cap="none" strike="noStrike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pic>
        <p:nvPicPr>
          <p:cNvPr id="456" name="Google Shape;45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275" y="1883025"/>
            <a:ext cx="1221500" cy="12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7"/>
          <p:cNvSpPr txBox="1"/>
          <p:nvPr>
            <p:ph idx="15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1"/>
                </a:solidFill>
              </a:rPr>
              <a:t>The Next Step…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62" name="Google Shape;462;p37"/>
          <p:cNvSpPr txBox="1"/>
          <p:nvPr/>
        </p:nvSpPr>
        <p:spPr>
          <a:xfrm>
            <a:off x="1985825" y="1270000"/>
            <a:ext cx="5599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 Light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Further analysis of high scoring kinase inhibitors</a:t>
            </a:r>
            <a:endParaRPr b="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619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 Light"/>
              <a:buChar char="○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Circular Dichroism </a:t>
            </a:r>
            <a:endParaRPr b="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619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 Light"/>
              <a:buChar char="○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PICUP/SDS-Page</a:t>
            </a:r>
            <a:endParaRPr b="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 Light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Continue work with TAU isolation  and characterization</a:t>
            </a:r>
            <a:endParaRPr b="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 Light"/>
              <a:buChar char="●"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Assess the role of methionine oxidation on kinase activation</a:t>
            </a:r>
            <a:endParaRPr b="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8"/>
          <p:cNvSpPr txBox="1"/>
          <p:nvPr>
            <p:ph idx="1" type="subTitle"/>
          </p:nvPr>
        </p:nvSpPr>
        <p:spPr>
          <a:xfrm flipH="1">
            <a:off x="1350375" y="1973625"/>
            <a:ext cx="8050800" cy="188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"/>
              <a:buChar char="●"/>
            </a:pPr>
            <a:r>
              <a:rPr lang="en" sz="2100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Robert Van Dyk and Family</a:t>
            </a:r>
            <a:endParaRPr sz="2100">
              <a:solidFill>
                <a:srgbClr val="000000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"/>
              <a:buChar char="●"/>
            </a:pPr>
            <a:r>
              <a:rPr lang="en" sz="2100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Shannon Summer Research Institute</a:t>
            </a:r>
            <a:endParaRPr sz="2100">
              <a:solidFill>
                <a:srgbClr val="000000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"/>
              <a:buChar char="●"/>
            </a:pPr>
            <a:r>
              <a:rPr lang="en" sz="2100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Biology Department</a:t>
            </a:r>
            <a:endParaRPr sz="2100">
              <a:solidFill>
                <a:srgbClr val="000000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"/>
              <a:buChar char="○"/>
            </a:pPr>
            <a:r>
              <a:rPr lang="en" sz="2100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Dr. Potter</a:t>
            </a:r>
            <a:endParaRPr sz="2100">
              <a:solidFill>
                <a:srgbClr val="000000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"/>
              <a:buChar char="●"/>
            </a:pPr>
            <a:r>
              <a:rPr lang="en" sz="2100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Brandon Bate</a:t>
            </a:r>
            <a:endParaRPr sz="2100">
              <a:solidFill>
                <a:srgbClr val="000000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ind Vadodara"/>
              <a:buChar char="●"/>
            </a:pPr>
            <a:r>
              <a:rPr lang="en" sz="2100">
                <a:solidFill>
                  <a:srgbClr val="000000"/>
                </a:solidFill>
                <a:latin typeface="Hind Vadodara"/>
                <a:ea typeface="Hind Vadodara"/>
                <a:cs typeface="Hind Vadodara"/>
                <a:sym typeface="Hind Vadodara"/>
              </a:rPr>
              <a:t>Joris Winderickx</a:t>
            </a:r>
            <a:endParaRPr sz="2100">
              <a:solidFill>
                <a:srgbClr val="000000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468" name="Google Shape;468;p38"/>
          <p:cNvSpPr txBox="1"/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1"/>
                </a:solidFill>
              </a:rPr>
              <a:t>Acknowledgments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 txBox="1"/>
          <p:nvPr>
            <p:ph type="title"/>
          </p:nvPr>
        </p:nvSpPr>
        <p:spPr>
          <a:xfrm>
            <a:off x="-591550" y="77633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1"/>
                </a:solidFill>
              </a:rPr>
              <a:t>Protein Summary…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000" y="1305075"/>
            <a:ext cx="7263976" cy="2953400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4"/>
          <p:cNvSpPr txBox="1"/>
          <p:nvPr/>
        </p:nvSpPr>
        <p:spPr>
          <a:xfrm>
            <a:off x="2606688" y="752388"/>
            <a:ext cx="393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DNA → RNA → </a:t>
            </a:r>
            <a:r>
              <a:rPr b="1" i="0" lang="en" sz="2100" u="none" cap="none" strike="noStrike">
                <a:solidFill>
                  <a:schemeClr val="dk1"/>
                </a:solidFill>
                <a:latin typeface="Hind Vadodara"/>
                <a:ea typeface="Hind Vadodara"/>
                <a:cs typeface="Hind Vadodara"/>
                <a:sym typeface="Hind Vadodara"/>
              </a:rPr>
              <a:t>PROTEINS</a:t>
            </a:r>
            <a:endParaRPr b="1" i="0" sz="2100" u="none" cap="none" strike="noStrike">
              <a:solidFill>
                <a:schemeClr val="dk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2714725" y="1118425"/>
            <a:ext cx="3549300" cy="3326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980875" y="4520825"/>
            <a:ext cx="70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https://r.search.yahoo.com/_ylt=AwrNOZV8kcxi6RkABfqjzbkF;_ylu=c2VjA2ZwLWF0dHJpYgRzbGsDcnVybA--/RV=2/RE=1657602556/RO=11/RU=https%3a%2f%2fwww.easynotecards.com%2fnotecard_set%2f117932/RK=2/RS=K4fP_attnuUMSCWX.3N8WKrOmdk-</a:t>
            </a:r>
            <a:endParaRPr b="0" i="0" sz="1400" u="none" cap="none" strike="noStrike">
              <a:solidFill>
                <a:schemeClr val="accent2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/>
          <p:nvPr>
            <p:ph idx="15"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1"/>
                </a:solidFill>
              </a:rPr>
              <a:t>What is Alzheimer’s Disease?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1924050" y="2004050"/>
            <a:ext cx="640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Aβ 42 → High Order Oligomers → Amyloid Plaques</a:t>
            </a:r>
            <a:endParaRPr b="1" i="0" sz="2100" u="none" cap="none" strike="noStrike">
              <a:solidFill>
                <a:srgbClr val="000000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628650" y="3829050"/>
            <a:ext cx="640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1924050" y="3131563"/>
            <a:ext cx="4762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TAU → Hyperphosphorylation → NFTs</a:t>
            </a:r>
            <a:endParaRPr b="0" i="0" sz="21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1924050" y="1557650"/>
            <a:ext cx="661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Amyloid Cascade Hypothesis</a:t>
            </a:r>
            <a:r>
              <a:rPr b="1" baseline="30000" i="0" lang="en" sz="2100" u="none" cap="none" strike="noStrike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1</a:t>
            </a:r>
            <a:endParaRPr b="1" baseline="30000" i="0" sz="2100" u="none" cap="none" strike="noStrike"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279900" y="4705500"/>
            <a:ext cx="7098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baseline="30000" i="0" lang="en" sz="7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1</a:t>
            </a:r>
            <a:r>
              <a:rPr b="0" i="0" lang="en" sz="7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Ricciarelli, R., &amp; Fedele, E. (2017). </a:t>
            </a:r>
            <a:r>
              <a:rPr b="0" i="1" lang="en" sz="7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The amyloid cascade hypothesis in alzheimer's disease: It's time to change our mind</a:t>
            </a:r>
            <a:r>
              <a:rPr b="0" i="0" lang="en" sz="7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. Current neuropharmacology. Retrieved July 20, 2022, from https://www.ncbi.nlm.nih.gov/pmc/articles/PMC5652035/ </a:t>
            </a:r>
            <a:r>
              <a:rPr b="1" i="0" lang="en" sz="17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  </a:t>
            </a:r>
            <a:r>
              <a:rPr b="1" i="0" lang="en" sz="2000" u="none" cap="none" strike="noStrike">
                <a:solidFill>
                  <a:srgbClr val="263238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1924050" y="2567813"/>
            <a:ext cx="348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accent1"/>
                </a:solidFill>
                <a:latin typeface="Hind Vadodara"/>
                <a:ea typeface="Hind Vadodara"/>
                <a:cs typeface="Hind Vadodara"/>
                <a:sym typeface="Hind Vadodara"/>
              </a:rPr>
              <a:t>TAU Hyperphosphorylation </a:t>
            </a:r>
            <a:endParaRPr b="1" i="0" sz="2100" u="none" cap="none" strike="noStrike">
              <a:solidFill>
                <a:schemeClr val="accent1"/>
              </a:solidFill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4299" y="963513"/>
            <a:ext cx="5138299" cy="3216474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6"/>
          <p:cNvSpPr txBox="1"/>
          <p:nvPr/>
        </p:nvSpPr>
        <p:spPr>
          <a:xfrm>
            <a:off x="2255250" y="4286250"/>
            <a:ext cx="7098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" sz="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Ma, C. (2022, February 21). </a:t>
            </a:r>
            <a:r>
              <a:rPr b="0" i="1" lang="en" sz="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Amyloidosis in alzheimer's disease</a:t>
            </a:r>
            <a:r>
              <a:rPr b="0" i="0" lang="en" sz="5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. Encyclopedia. Retrieved July 20, 2022, from https://encyclopedia.pub/entry/19662</a:t>
            </a:r>
            <a:endParaRPr b="0" i="0" sz="1100" u="none" cap="none" strike="noStrike">
              <a:solidFill>
                <a:schemeClr val="accent2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9788" y="1314450"/>
            <a:ext cx="6444425" cy="2973350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" name="Google Shape;170;p7"/>
          <p:cNvSpPr txBox="1"/>
          <p:nvPr/>
        </p:nvSpPr>
        <p:spPr>
          <a:xfrm>
            <a:off x="885750" y="4383050"/>
            <a:ext cx="71439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2700" lvl="0" marL="355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" sz="8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Tau protein aggregation assay relevance to alzheimer’s disease and Tauopathies Research</a:t>
            </a:r>
            <a:r>
              <a:rPr b="0" i="0" lang="en" sz="8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. Neuroscience from Technology Networks. (n.d.). https://www.technologynetworks.com/neuroscience/application-notes/tau-protein-aggregation-assay-relevance-to-alzheimers-disease-and-tauopathies-research-326535 </a:t>
            </a:r>
            <a:endParaRPr b="0" i="0" sz="800" u="none" cap="none" strike="noStrike">
              <a:solidFill>
                <a:schemeClr val="accent2"/>
              </a:solidFill>
              <a:latin typeface="Hind Vadodara"/>
              <a:ea typeface="Hind Vadodara"/>
              <a:cs typeface="Hind Vadodara"/>
              <a:sym typeface="Hind Vadoda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1738" y="633175"/>
            <a:ext cx="4785326" cy="3589025"/>
          </a:xfrm>
          <a:prstGeom prst="rect">
            <a:avLst/>
          </a:prstGeom>
          <a:noFill/>
          <a:ln cap="flat" cmpd="sng" w="76200">
            <a:solidFill>
              <a:srgbClr val="D9DBF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" name="Google Shape;176;p8"/>
          <p:cNvSpPr txBox="1"/>
          <p:nvPr/>
        </p:nvSpPr>
        <p:spPr>
          <a:xfrm>
            <a:off x="1047750" y="4727100"/>
            <a:ext cx="75438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Sperling, R., Mormino, E., &amp; Johnson, K. (2014, November 5). </a:t>
            </a:r>
            <a:r>
              <a:rPr b="0" i="1" lang="en" sz="7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The evolution of preclinical alzheimer's disease: Implications for prevention trials</a:t>
            </a:r>
            <a:r>
              <a:rPr b="0" i="0" lang="en" sz="700" u="none" cap="none" strike="noStrike">
                <a:solidFill>
                  <a:schemeClr val="accent2"/>
                </a:solidFill>
                <a:latin typeface="Hind Vadodara"/>
                <a:ea typeface="Hind Vadodara"/>
                <a:cs typeface="Hind Vadodara"/>
                <a:sym typeface="Hind Vadodara"/>
              </a:rPr>
              <a:t>. Neuron. Retrieved July 20, 2022, from https://www.ncbi.nlm.nih.gov/pmc/articles/PMC4285623/ </a:t>
            </a:r>
            <a:endParaRPr b="0" i="0" sz="1300" u="none" cap="none" strike="noStrike">
              <a:solidFill>
                <a:schemeClr val="accent2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 txBox="1"/>
          <p:nvPr>
            <p:ph idx="1" type="subTitle"/>
          </p:nvPr>
        </p:nvSpPr>
        <p:spPr>
          <a:xfrm flipH="1">
            <a:off x="4055100" y="1901625"/>
            <a:ext cx="48723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100"/>
              <a:t>FDA approved kinase inhibitors can inhibit both the aggregation of Aβ 42 and the hyperphosphorylation of Tau.</a:t>
            </a:r>
            <a:endParaRPr sz="2100"/>
          </a:p>
        </p:txBody>
      </p:sp>
      <p:sp>
        <p:nvSpPr>
          <p:cNvPr id="182" name="Google Shape;182;p9"/>
          <p:cNvSpPr txBox="1"/>
          <p:nvPr>
            <p:ph type="ctrTitle"/>
          </p:nvPr>
        </p:nvSpPr>
        <p:spPr>
          <a:xfrm flipH="1">
            <a:off x="5010749" y="1448325"/>
            <a:ext cx="29610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4000">
                <a:latin typeface="Hind Vadodara"/>
                <a:ea typeface="Hind Vadodara"/>
                <a:cs typeface="Hind Vadodara"/>
                <a:sym typeface="Hind Vadodara"/>
              </a:rPr>
              <a:t>Hypothesis:</a:t>
            </a:r>
            <a:endParaRPr b="1" sz="4000">
              <a:latin typeface="Hind Vadodara"/>
              <a:ea typeface="Hind Vadodara"/>
              <a:cs typeface="Hind Vadodara"/>
              <a:sym typeface="Hind Vadoda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ience Fair Newsletter by Slidesgo">
  <a:themeElements>
    <a:clrScheme name="Simple Light">
      <a:dk1>
        <a:srgbClr val="383536"/>
      </a:dk1>
      <a:lt1>
        <a:srgbClr val="FFFFFF"/>
      </a:lt1>
      <a:dk2>
        <a:srgbClr val="6BCFFF"/>
      </a:dk2>
      <a:lt2>
        <a:srgbClr val="E6F0EF"/>
      </a:lt2>
      <a:accent1>
        <a:srgbClr val="003880"/>
      </a:accent1>
      <a:accent2>
        <a:srgbClr val="85A7F2"/>
      </a:accent2>
      <a:accent3>
        <a:srgbClr val="A551E5"/>
      </a:accent3>
      <a:accent4>
        <a:srgbClr val="6BCFFF"/>
      </a:accent4>
      <a:accent5>
        <a:srgbClr val="003880"/>
      </a:accent5>
      <a:accent6>
        <a:srgbClr val="A551E5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